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81" r:id="rId4"/>
    <p:sldId id="288" r:id="rId5"/>
    <p:sldId id="275" r:id="rId6"/>
    <p:sldId id="276" r:id="rId7"/>
    <p:sldId id="292" r:id="rId8"/>
    <p:sldId id="285" r:id="rId9"/>
    <p:sldId id="282" r:id="rId10"/>
    <p:sldId id="293" r:id="rId11"/>
    <p:sldId id="284" r:id="rId12"/>
    <p:sldId id="290" r:id="rId13"/>
    <p:sldId id="287" r:id="rId14"/>
    <p:sldId id="277" r:id="rId15"/>
    <p:sldId id="294" r:id="rId16"/>
    <p:sldId id="279" r:id="rId17"/>
    <p:sldId id="286" r:id="rId18"/>
    <p:sldId id="280" r:id="rId19"/>
    <p:sldId id="291" r:id="rId20"/>
    <p:sldId id="283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2" autoAdjust="0"/>
    <p:restoredTop sz="82520" autoAdjust="0"/>
  </p:normalViewPr>
  <p:slideViewPr>
    <p:cSldViewPr snapToGrid="0">
      <p:cViewPr varScale="1">
        <p:scale>
          <a:sx n="53" d="100"/>
          <a:sy n="53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B1E0D-632A-4A50-B60D-0DB40BC51F0A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25BF-52E0-4902-9A73-AE278CDD8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82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ホルムアルデヒドガス燻蒸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14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作業手順</a:t>
            </a:r>
            <a:r>
              <a:rPr kumimoji="1" lang="en-US" altLang="ja-JP" dirty="0"/>
              <a:t>/ </a:t>
            </a:r>
            <a:r>
              <a:rPr kumimoji="1" lang="ja-JP" altLang="en-US" dirty="0"/>
              <a:t>前作業</a:t>
            </a:r>
          </a:p>
          <a:p>
            <a:r>
              <a:rPr kumimoji="1" lang="ja-JP" altLang="en-US" dirty="0"/>
              <a:t>・空調を運転する。・空調の状態を確認し、記録する。、特に </a:t>
            </a:r>
            <a:r>
              <a:rPr kumimoji="1" lang="en-US" altLang="ja-JP" dirty="0"/>
              <a:t>-</a:t>
            </a:r>
            <a:r>
              <a:rPr kumimoji="1" lang="ja-JP" altLang="en-US" dirty="0"/>
              <a:t>フィルターの圧力損失 </a:t>
            </a:r>
            <a:r>
              <a:rPr kumimoji="1" lang="en-US" altLang="ja-JP" dirty="0"/>
              <a:t>-</a:t>
            </a:r>
            <a:r>
              <a:rPr kumimoji="1" lang="ja-JP" altLang="en-US" dirty="0"/>
              <a:t>ダンパーの開度 </a:t>
            </a:r>
            <a:r>
              <a:rPr kumimoji="1" lang="en-US" altLang="ja-JP" dirty="0"/>
              <a:t>!</a:t>
            </a:r>
            <a:r>
              <a:rPr kumimoji="1" lang="ja-JP" altLang="en-US" dirty="0"/>
              <a:t>もしマノメーターやその他のメーターが燻蒸域にあれば、</a:t>
            </a:r>
            <a:r>
              <a:rPr kumimoji="1" lang="en-US" altLang="ja-JP" dirty="0"/>
              <a:t>PPE</a:t>
            </a:r>
            <a:r>
              <a:rPr kumimoji="1" lang="ja-JP" altLang="en-US" dirty="0"/>
              <a:t>を付けて確認・記録する。・空調を停止する。・必要であれば、ダンパーを開放または閉止する。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650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作業手順</a:t>
            </a:r>
            <a:r>
              <a:rPr kumimoji="1" lang="en-US" altLang="ja-JP" dirty="0"/>
              <a:t>/ </a:t>
            </a:r>
            <a:r>
              <a:rPr kumimoji="1" lang="ja-JP" altLang="en-US" dirty="0"/>
              <a:t>前作業</a:t>
            </a:r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PPE</a:t>
            </a:r>
            <a:r>
              <a:rPr kumimoji="1" lang="ja-JP" altLang="en-US" dirty="0"/>
              <a:t>を着用する。また、必要な機器と材料を持って入室する。・ホルマリンガスで傷む機器をシートとテープでカバーする。・退室用のドアを除き、全ての開口部と隙間をカバーする。・部屋の温度と湿度を確認する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備考</a:t>
            </a:r>
            <a:r>
              <a:rPr kumimoji="1" lang="en-US" altLang="ja-JP" dirty="0"/>
              <a:t>5)</a:t>
            </a:r>
            <a:r>
              <a:rPr kumimoji="1" lang="ja-JP" altLang="en-US" dirty="0"/>
              <a:t>・機器と材料を準備する。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備考</a:t>
            </a:r>
            <a:r>
              <a:rPr kumimoji="1" lang="en-US" altLang="ja-JP" dirty="0"/>
              <a:t>6)</a:t>
            </a:r>
            <a:r>
              <a:rPr kumimoji="1" lang="ja-JP" altLang="en-US" dirty="0"/>
              <a:t>・退室し、ドアをカバーする。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42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5/ </a:t>
            </a:r>
            <a:r>
              <a:rPr kumimoji="1" lang="ja-JP" altLang="en-US" dirty="0"/>
              <a:t>温度と湿度</a:t>
            </a:r>
          </a:p>
          <a:p>
            <a:r>
              <a:rPr kumimoji="1" lang="ja-JP" altLang="en-US" dirty="0"/>
              <a:t>・作業中は、部屋</a:t>
            </a:r>
            <a:r>
              <a:rPr lang="ja-JP" altLang="en-US" dirty="0"/>
              <a:t>の乾球温度を、</a:t>
            </a:r>
            <a:r>
              <a:rPr lang="en-US" altLang="ja-JP" dirty="0"/>
              <a:t>20</a:t>
            </a:r>
            <a:r>
              <a:rPr lang="ja-JP" altLang="en-US" dirty="0"/>
              <a:t>～</a:t>
            </a:r>
            <a:r>
              <a:rPr lang="en-US" altLang="ja-JP" dirty="0"/>
              <a:t>30[℃]</a:t>
            </a:r>
            <a:r>
              <a:rPr lang="ja-JP" altLang="en-US" dirty="0"/>
              <a:t>程度に維持し、部屋の相対湿度を</a:t>
            </a:r>
            <a:r>
              <a:rPr lang="en-US" altLang="ja-JP" dirty="0"/>
              <a:t>50</a:t>
            </a:r>
            <a:r>
              <a:rPr lang="ja-JP" altLang="en-US" dirty="0"/>
              <a:t>～</a:t>
            </a:r>
            <a:r>
              <a:rPr lang="en-US" altLang="ja-JP" dirty="0"/>
              <a:t>70[%]</a:t>
            </a:r>
            <a:r>
              <a:rPr lang="ja-JP" altLang="en-US" dirty="0"/>
              <a:t>程度に維持する。</a:t>
            </a:r>
          </a:p>
          <a:p>
            <a:r>
              <a:rPr lang="ja-JP" altLang="en-US" dirty="0"/>
              <a:t>・もし、</a:t>
            </a:r>
            <a:r>
              <a:rPr lang="en-US" altLang="ja-JP" dirty="0"/>
              <a:t>10</a:t>
            </a:r>
            <a:r>
              <a:rPr lang="ja-JP" altLang="en-US" dirty="0"/>
              <a:t>度</a:t>
            </a:r>
            <a:r>
              <a:rPr lang="en-US" altLang="ja-JP" dirty="0"/>
              <a:t>C</a:t>
            </a:r>
            <a:r>
              <a:rPr lang="ja-JP" altLang="en-US" dirty="0"/>
              <a:t>、</a:t>
            </a:r>
            <a:r>
              <a:rPr lang="en-US" altLang="ja-JP" dirty="0"/>
              <a:t>30%</a:t>
            </a:r>
            <a:r>
              <a:rPr lang="ja-JP" altLang="en-US" dirty="0"/>
              <a:t>から</a:t>
            </a:r>
            <a:r>
              <a:rPr lang="en-US" altLang="ja-JP" dirty="0"/>
              <a:t>20</a:t>
            </a:r>
            <a:r>
              <a:rPr lang="ja-JP" altLang="en-US" dirty="0"/>
              <a:t>度</a:t>
            </a:r>
            <a:r>
              <a:rPr lang="en-US" altLang="ja-JP" dirty="0"/>
              <a:t>C</a:t>
            </a:r>
            <a:r>
              <a:rPr lang="ja-JP" altLang="en-US" dirty="0"/>
              <a:t>、</a:t>
            </a:r>
            <a:r>
              <a:rPr lang="en-US" altLang="ja-JP" dirty="0"/>
              <a:t>50%</a:t>
            </a:r>
            <a:r>
              <a:rPr lang="ja-JP" altLang="en-US" dirty="0"/>
              <a:t>へするなら、水の量は</a:t>
            </a:r>
            <a:r>
              <a:rPr lang="en-US" altLang="ja-JP" dirty="0"/>
              <a:t>9.4-3.0=6.4g/m3</a:t>
            </a:r>
            <a:r>
              <a:rPr lang="ja-JP" altLang="en-US" dirty="0"/>
              <a:t>である。</a:t>
            </a:r>
          </a:p>
          <a:p>
            <a:r>
              <a:rPr kumimoji="1" lang="ja-JP" altLang="en-US" dirty="0"/>
              <a:t>・もし、加湿が必要なら、ホルムアルデヒド用のヒーターに水を加えるか、またはホルマリン水を使う。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787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6/ </a:t>
            </a:r>
            <a:r>
              <a:rPr kumimoji="1" lang="ja-JP" altLang="en-US" dirty="0"/>
              <a:t>機器と材料</a:t>
            </a:r>
            <a:endParaRPr kumimoji="1" lang="en-US" altLang="ja-JP" dirty="0"/>
          </a:p>
          <a:p>
            <a:r>
              <a:rPr kumimoji="1" lang="ja-JP" altLang="en-US" dirty="0"/>
              <a:t>・機器と材料を右に示されるようにセットする。インジケーター、温度計、湿度計、ファン</a:t>
            </a:r>
            <a:r>
              <a:rPr kumimoji="1" lang="en-US" altLang="ja-JP" dirty="0"/>
              <a:t>{</a:t>
            </a:r>
            <a:r>
              <a:rPr kumimoji="1" lang="ja-JP" altLang="en-US" dirty="0"/>
              <a:t>扇風機</a:t>
            </a:r>
            <a:r>
              <a:rPr kumimoji="1" lang="en-US" altLang="ja-JP" dirty="0"/>
              <a:t>}</a:t>
            </a:r>
            <a:r>
              <a:rPr kumimoji="1" lang="ja-JP" altLang="en-US" dirty="0"/>
              <a:t>、ホルムアルデヒド用のヒーター、アンモニア用のヒーター</a:t>
            </a:r>
            <a:endParaRPr kumimoji="1" lang="en-US" altLang="ja-JP" dirty="0"/>
          </a:p>
          <a:p>
            <a:r>
              <a:rPr kumimoji="1" lang="ja-JP" altLang="en-US" dirty="0"/>
              <a:t>・ヒーターとファンのオン</a:t>
            </a:r>
            <a:r>
              <a:rPr kumimoji="1" lang="en-US" altLang="ja-JP" dirty="0"/>
              <a:t>/</a:t>
            </a:r>
            <a:r>
              <a:rPr kumimoji="1" lang="ja-JP" altLang="en-US" dirty="0"/>
              <a:t>オフは、プラグイン</a:t>
            </a:r>
            <a:r>
              <a:rPr kumimoji="1" lang="en-US" altLang="ja-JP" dirty="0"/>
              <a:t>/</a:t>
            </a:r>
            <a:r>
              <a:rPr kumimoji="1" lang="ja-JP" altLang="en-US" dirty="0"/>
              <a:t>プラグアウトにより行なう。</a:t>
            </a:r>
            <a:endParaRPr kumimoji="1" lang="en-US" altLang="ja-JP" dirty="0"/>
          </a:p>
          <a:p>
            <a:r>
              <a:rPr kumimoji="1" lang="ja-JP" altLang="en-US" dirty="0"/>
              <a:t>・温度計と湿度計は、窓の近くに置く。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67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作業手順</a:t>
            </a:r>
            <a:r>
              <a:rPr kumimoji="1" lang="en-US" altLang="ja-JP" dirty="0"/>
              <a:t>/ </a:t>
            </a:r>
            <a:r>
              <a:rPr kumimoji="1" lang="ja-JP" altLang="en-US" dirty="0"/>
              <a:t>作業</a:t>
            </a:r>
          </a:p>
          <a:p>
            <a:r>
              <a:rPr kumimoji="1" lang="ja-JP" altLang="en-US" dirty="0"/>
              <a:t>・ファンをオンにする。 また、ホルムアルデヒドのヒーターをオンにする。・すべてのホルムアルデヒドが蒸発することを確認する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備考</a:t>
            </a:r>
            <a:r>
              <a:rPr kumimoji="1" lang="en-US" altLang="ja-JP" dirty="0"/>
              <a:t>7)</a:t>
            </a:r>
            <a:r>
              <a:rPr kumimoji="1" lang="ja-JP" altLang="en-US" dirty="0"/>
              <a:t>。そして、ヒーターをオフにする。・部屋の温度と湿度を確認する。・ホルムアルデヒドの濃度は</a:t>
            </a:r>
            <a:r>
              <a:rPr kumimoji="1" lang="en-US" altLang="ja-JP" dirty="0"/>
              <a:t>700ppm</a:t>
            </a:r>
            <a:r>
              <a:rPr kumimoji="1" lang="ja-JP" altLang="en-US" dirty="0"/>
              <a:t>以上。濃度</a:t>
            </a:r>
            <a:r>
              <a:rPr kumimoji="1" lang="en-US" altLang="ja-JP" dirty="0"/>
              <a:t>[ppm]×</a:t>
            </a:r>
            <a:r>
              <a:rPr kumimoji="1" lang="ja-JP" altLang="en-US" dirty="0"/>
              <a:t>待機時間</a:t>
            </a:r>
            <a:r>
              <a:rPr kumimoji="1" lang="en-US" altLang="ja-JP" dirty="0"/>
              <a:t>[</a:t>
            </a:r>
            <a:r>
              <a:rPr kumimoji="1" lang="ja-JP" altLang="en-US" dirty="0"/>
              <a:t>時</a:t>
            </a:r>
            <a:r>
              <a:rPr kumimoji="1" lang="en-US" altLang="ja-JP" dirty="0"/>
              <a:t>]</a:t>
            </a:r>
            <a:r>
              <a:rPr kumimoji="1" lang="ja-JP" altLang="en-US" dirty="0"/>
              <a:t>は</a:t>
            </a:r>
            <a:r>
              <a:rPr kumimoji="1" lang="en-US" altLang="ja-JP" dirty="0"/>
              <a:t>7000</a:t>
            </a:r>
            <a:r>
              <a:rPr kumimoji="1" lang="ja-JP" altLang="en-US" dirty="0"/>
              <a:t>以上。</a:t>
            </a:r>
            <a:r>
              <a:rPr kumimoji="1" lang="en-US" altLang="ja-JP" dirty="0"/>
              <a:t> </a:t>
            </a:r>
            <a:r>
              <a:rPr kumimoji="1" lang="ja-JP" altLang="en-US" dirty="0"/>
              <a:t>もし濃度が</a:t>
            </a:r>
            <a:r>
              <a:rPr kumimoji="1" lang="en-US" altLang="ja-JP" dirty="0"/>
              <a:t>1000ppm</a:t>
            </a:r>
            <a:r>
              <a:rPr kumimoji="1" lang="ja-JP" altLang="en-US" dirty="0"/>
              <a:t>なら</a:t>
            </a:r>
            <a:r>
              <a:rPr kumimoji="1" lang="en-US" altLang="ja-JP" dirty="0"/>
              <a:t>7</a:t>
            </a:r>
            <a:r>
              <a:rPr kumimoji="1" lang="ja-JP" altLang="en-US" dirty="0"/>
              <a:t>時間以上。</a:t>
            </a:r>
          </a:p>
          <a:p>
            <a:r>
              <a:rPr kumimoji="1" lang="ja-JP" altLang="en-US" dirty="0"/>
              <a:t>・アンモニアのヒーターをオンにする。・すべてのアンモニアが蒸発することを確認する。そして、ヒーターをオフにする。・約</a:t>
            </a:r>
            <a:r>
              <a:rPr kumimoji="1" lang="en-US" altLang="ja-JP" dirty="0"/>
              <a:t>1</a:t>
            </a:r>
            <a:r>
              <a:rPr kumimoji="1" lang="ja-JP" altLang="en-US" dirty="0"/>
              <a:t>時間待つ。 そして、ファンをオフにする。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865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7/ </a:t>
            </a:r>
            <a:r>
              <a:rPr kumimoji="1" lang="ja-JP" altLang="en-US" dirty="0"/>
              <a:t>蒸発時間</a:t>
            </a:r>
          </a:p>
          <a:p>
            <a:r>
              <a:rPr kumimoji="1" lang="ja-JP" altLang="en-US" dirty="0"/>
              <a:t>・もしホルマリン</a:t>
            </a:r>
            <a:r>
              <a:rPr kumimoji="1" lang="en-US" altLang="ja-JP" dirty="0"/>
              <a:t>(</a:t>
            </a:r>
            <a:r>
              <a:rPr kumimoji="1" lang="ja-JP" altLang="en-US" dirty="0"/>
              <a:t>ホルムアルデヒドを約</a:t>
            </a:r>
            <a:r>
              <a:rPr kumimoji="1" lang="en-US" altLang="ja-JP" dirty="0"/>
              <a:t>40%</a:t>
            </a:r>
            <a:r>
              <a:rPr kumimoji="1" lang="ja-JP" altLang="en-US" dirty="0"/>
              <a:t>含む水</a:t>
            </a:r>
            <a:r>
              <a:rPr kumimoji="1" lang="en-US" altLang="ja-JP" dirty="0"/>
              <a:t>)</a:t>
            </a:r>
            <a:r>
              <a:rPr kumimoji="1" lang="ja-JP" altLang="en-US" dirty="0"/>
              <a:t>のような薬液を使うなら、蒸発時間</a:t>
            </a:r>
            <a:r>
              <a:rPr kumimoji="1" lang="en-US" altLang="ja-JP" dirty="0"/>
              <a:t>[</a:t>
            </a:r>
            <a:r>
              <a:rPr kumimoji="1" lang="ja-JP" altLang="en-US" dirty="0"/>
              <a:t>時</a:t>
            </a:r>
            <a:r>
              <a:rPr kumimoji="1" lang="en-US" altLang="ja-JP" dirty="0"/>
              <a:t>]=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((T1 – T2) + H) x W / (P / A) 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T1: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水の沸騰温度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度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C]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T2: 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部屋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の温度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度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C]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H: T1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における水の蒸発潜熱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[kcal/kg]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W: 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水量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[kg]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P: 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ヒーター電力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[kw]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A: 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熱単位変換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[kcal/kwh]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・もし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T2=30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W=0.2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P=0.18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ならば、蒸発時間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=0.8[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]=48[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8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作業手順</a:t>
            </a:r>
            <a:r>
              <a:rPr kumimoji="1" lang="en-US" altLang="ja-JP" dirty="0"/>
              <a:t>/ </a:t>
            </a:r>
            <a:r>
              <a:rPr kumimoji="1" lang="ja-JP" altLang="en-US" dirty="0"/>
              <a:t>後作業</a:t>
            </a:r>
          </a:p>
          <a:p>
            <a:r>
              <a:rPr kumimoji="1" lang="ja-JP" altLang="en-US" dirty="0"/>
              <a:t>・ドアのカバーを外す。 そして部屋に入る。・除染インジケーターを回収する。ケミカルインジケーターの場合、すぐに確認してください。バイオインジケーターの場合、培養してください。・もし、インジケーターによって滅菌が確認されたら、以下に続き、そうでなければ、再滅菌してください。・すべてのカバーを外す。・必要に応じて、壁、天井、床、機器などの粉末や液体を拭く。・</a:t>
            </a:r>
            <a:r>
              <a:rPr kumimoji="1" lang="en-US" altLang="ja-JP" dirty="0"/>
              <a:t>PPE</a:t>
            </a:r>
            <a:r>
              <a:rPr kumimoji="1" lang="ja-JP" altLang="en-US" dirty="0"/>
              <a:t>を脱ぐ。・ダンパーをセットし、空調システムと機器を運転する。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備考</a:t>
            </a:r>
            <a:r>
              <a:rPr kumimoji="1" lang="en-US" altLang="ja-JP" dirty="0"/>
              <a:t>8)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15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8/ </a:t>
            </a:r>
            <a:r>
              <a:rPr kumimoji="1" lang="ja-JP" altLang="en-US" dirty="0"/>
              <a:t>換気</a:t>
            </a:r>
            <a:endParaRPr kumimoji="1" lang="en-US" altLang="ja-JP" dirty="0"/>
          </a:p>
          <a:p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・作業が終わっても、部屋は薬品の臭いがするかもしれない。・もし、そうなら、部屋を換気する。・ガス濃度と換気の関係は下に示される。</a:t>
            </a:r>
          </a:p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1/10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減衰時間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[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分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]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≒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230 / 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換気回数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[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回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/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時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]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、換気回数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[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回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/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時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]=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換気量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[m3/h] / 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部屋の容積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[m3]</a:t>
            </a:r>
          </a:p>
          <a:p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・もし、換気回数が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回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/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時であれば、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1/10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減衰時間は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23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分、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1/100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減衰時間は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46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分である。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274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判定</a:t>
            </a:r>
          </a:p>
          <a:p>
            <a:r>
              <a:rPr kumimoji="1" lang="ja-JP" altLang="en-US" dirty="0"/>
              <a:t>・ケミカルインジケータ、バイオインジケータまたはガス濃度検知器により、作業の効果を確認する。</a:t>
            </a:r>
          </a:p>
          <a:p>
            <a:r>
              <a:rPr kumimoji="1" lang="ja-JP" altLang="en-US" dirty="0"/>
              <a:t>・もし、良ければ、報告書を作成し、顧客に提出する。</a:t>
            </a:r>
          </a:p>
          <a:p>
            <a:r>
              <a:rPr kumimoji="1" lang="ja-JP" altLang="en-US" dirty="0"/>
              <a:t>・もし、悪ければ、原因を究明し、再度実行する。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981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作業手順</a:t>
            </a:r>
            <a:r>
              <a:rPr kumimoji="1" lang="en-US" altLang="ja-JP" dirty="0"/>
              <a:t>/ </a:t>
            </a:r>
            <a:r>
              <a:rPr kumimoji="1" lang="ja-JP" altLang="en-US" dirty="0"/>
              <a:t>トラブルシューティング</a:t>
            </a:r>
            <a:r>
              <a:rPr kumimoji="1" lang="en-US" altLang="ja-JP" dirty="0"/>
              <a:t>{</a:t>
            </a:r>
            <a:r>
              <a:rPr kumimoji="1" lang="ja-JP" altLang="en-US" dirty="0"/>
              <a:t>問題解決</a:t>
            </a:r>
            <a:r>
              <a:rPr kumimoji="1" lang="en-US" altLang="ja-JP" dirty="0"/>
              <a:t>}</a:t>
            </a:r>
            <a:endParaRPr kumimoji="1" lang="ja-JP" altLang="en-US" dirty="0"/>
          </a:p>
          <a:p>
            <a:r>
              <a:rPr kumimoji="1" lang="ja-JP" altLang="en-US" dirty="0"/>
              <a:t>・もし、ケミカルインジケータ、バイオインジケータの結果が不調なら、下記を確認しなさい。 </a:t>
            </a:r>
            <a:r>
              <a:rPr kumimoji="1" lang="en-US" altLang="ja-JP" dirty="0"/>
              <a:t>- </a:t>
            </a:r>
            <a:r>
              <a:rPr kumimoji="1" lang="ja-JP" altLang="en-US" dirty="0"/>
              <a:t>ダンパーは正しく開閉されているか？ </a:t>
            </a:r>
            <a:r>
              <a:rPr kumimoji="1" lang="en-US" altLang="ja-JP" dirty="0"/>
              <a:t>- </a:t>
            </a:r>
            <a:r>
              <a:rPr kumimoji="1" lang="ja-JP" altLang="en-US" dirty="0"/>
              <a:t>ホルムアルデヒドの量は十分か？ </a:t>
            </a:r>
            <a:endParaRPr kumimoji="1" lang="en-US" altLang="ja-JP" dirty="0"/>
          </a:p>
          <a:p>
            <a:pPr marL="171450" indent="-171450">
              <a:buFontTx/>
              <a:buChar char="-"/>
            </a:pPr>
            <a:r>
              <a:rPr kumimoji="1" lang="ja-JP" altLang="en-US" dirty="0"/>
              <a:t>待機時間は十分か？ </a:t>
            </a:r>
            <a:r>
              <a:rPr kumimoji="1" lang="en-US" altLang="ja-JP" dirty="0"/>
              <a:t>- </a:t>
            </a:r>
            <a:r>
              <a:rPr kumimoji="1" lang="ja-JP" altLang="en-US" dirty="0"/>
              <a:t>ケミカルインジケータ、バイオインジケータは有効か？ </a:t>
            </a:r>
            <a:r>
              <a:rPr kumimoji="1" lang="en-US" altLang="ja-JP" dirty="0"/>
              <a:t>- </a:t>
            </a:r>
            <a:r>
              <a:rPr kumimoji="1" lang="ja-JP" altLang="en-US"/>
              <a:t>他の</a:t>
            </a:r>
            <a:r>
              <a:rPr kumimoji="1" lang="ja-JP" altLang="en-US" dirty="0"/>
              <a:t>開口はないか？</a:t>
            </a:r>
          </a:p>
          <a:p>
            <a:pPr marL="0" indent="0">
              <a:buFontTx/>
              <a:buNone/>
            </a:pPr>
            <a:r>
              <a:rPr kumimoji="1" lang="ja-JP" altLang="en-US" dirty="0"/>
              <a:t>・確認のあと、再度実施しなさい。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6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適用の範囲</a:t>
            </a:r>
          </a:p>
          <a:p>
            <a:r>
              <a:rPr kumimoji="1" lang="ja-JP" altLang="en-US" dirty="0"/>
              <a:t>・ これは、バイオセーフティ施設でのホルムアルデヒドガス燻蒸作業の手順である。・ これは、エンジニアの観点から説明されている。 もし、技術者が顧客からこの作業を提供されない場合、検査、修理、交換などを行う前に、彼自身</a:t>
            </a:r>
            <a:r>
              <a:rPr kumimoji="1" lang="en-US" altLang="ja-JP" dirty="0"/>
              <a:t>/</a:t>
            </a:r>
            <a:r>
              <a:rPr kumimoji="1" lang="ja-JP" altLang="en-US" dirty="0"/>
              <a:t>彼女自身と同僚の安全を確保するために、技術者がこの作業を行う必要があるかもしれない。・ もし、顧客が手順を持つならば、それに従ってください。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377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引用と参考</a:t>
            </a:r>
          </a:p>
          <a:p>
            <a:r>
              <a:rPr kumimoji="1" lang="ja-JP" altLang="en-US" dirty="0"/>
              <a:t>・安全キャビネット取扱説明書、日立製作所</a:t>
            </a:r>
          </a:p>
          <a:p>
            <a:r>
              <a:rPr kumimoji="1" lang="ja-JP" altLang="en-US" dirty="0"/>
              <a:t>・ホルムアルデヒドガス殺菌、メルシャンクリンテック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000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終り</a:t>
            </a:r>
          </a:p>
          <a:p>
            <a:r>
              <a:rPr kumimoji="1" lang="ja-JP" altLang="en-US" dirty="0"/>
              <a:t>・ トレーニングコースにご協力いただきまして、ありがとうございます。</a:t>
            </a:r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Email: mikiikka277@hb.tp1.jp</a:t>
            </a:r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Facebook: Miki Hideki</a:t>
            </a:r>
          </a:p>
          <a:p>
            <a:r>
              <a:rPr kumimoji="1" lang="ja-JP" altLang="en-US" dirty="0"/>
              <a:t>・ 文書サーバー</a:t>
            </a:r>
            <a:r>
              <a:rPr kumimoji="1" lang="en-US" altLang="ja-JP" dirty="0"/>
              <a:t>: http://gaga.jellybean.jp/indexbsl.html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43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注意</a:t>
            </a:r>
            <a:r>
              <a:rPr kumimoji="1" lang="en-US" altLang="ja-JP" dirty="0"/>
              <a:t>!</a:t>
            </a:r>
            <a:endParaRPr kumimoji="1" lang="ja-JP" altLang="en-US" dirty="0"/>
          </a:p>
          <a:p>
            <a:r>
              <a:rPr kumimoji="1" lang="ja-JP" altLang="en-US" dirty="0"/>
              <a:t>・ホルムアルデヒドガスは、右に示されるように毒性がある。そのため、生物用だけでなく化学用の保護具を必ず使用してください。 </a:t>
            </a:r>
            <a:r>
              <a:rPr kumimoji="1" lang="en-US" altLang="ja-JP" dirty="0"/>
              <a:t>(</a:t>
            </a:r>
            <a:r>
              <a:rPr kumimoji="1" lang="ja-JP" altLang="en-US" dirty="0"/>
              <a:t>右表</a:t>
            </a:r>
            <a:r>
              <a:rPr kumimoji="1" lang="en-US" altLang="ja-JP" dirty="0"/>
              <a:t>)</a:t>
            </a:r>
            <a:r>
              <a:rPr kumimoji="1" lang="ja-JP" altLang="en-US" dirty="0"/>
              <a:t>ガス濃度</a:t>
            </a:r>
            <a:r>
              <a:rPr kumimoji="1" lang="en-US" altLang="ja-JP" dirty="0"/>
              <a:t>[ppm],</a:t>
            </a:r>
            <a:r>
              <a:rPr kumimoji="1" lang="ja-JP" altLang="en-US" dirty="0"/>
              <a:t>影響</a:t>
            </a:r>
            <a:r>
              <a:rPr kumimoji="1" lang="en-US" altLang="ja-JP" dirty="0"/>
              <a:t>/ 0.8,</a:t>
            </a:r>
            <a:r>
              <a:rPr kumimoji="1" lang="ja-JP" altLang="en-US" dirty="0"/>
              <a:t>臭気を感じる。</a:t>
            </a:r>
            <a:r>
              <a:rPr kumimoji="1" lang="en-US" altLang="ja-JP" dirty="0"/>
              <a:t>/ 2.0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3.0,</a:t>
            </a:r>
            <a:r>
              <a:rPr kumimoji="1" lang="ja-JP" altLang="en-US" dirty="0"/>
              <a:t>眼・鼻・のどに軽い刺激を感じる。</a:t>
            </a:r>
            <a:r>
              <a:rPr kumimoji="1" lang="en-US" altLang="ja-JP" dirty="0"/>
              <a:t>3</a:t>
            </a:r>
            <a:r>
              <a:rPr kumimoji="1" lang="ja-JP" altLang="en-US" dirty="0"/>
              <a:t>時間ぐらい耐えられる。</a:t>
            </a:r>
            <a:r>
              <a:rPr kumimoji="1" lang="en-US" altLang="ja-JP" dirty="0"/>
              <a:t>/ 5.0,</a:t>
            </a:r>
            <a:r>
              <a:rPr kumimoji="1" lang="ja-JP" altLang="en-US" dirty="0"/>
              <a:t>刺激を感じる。</a:t>
            </a:r>
            <a:r>
              <a:rPr kumimoji="1" lang="en-US" altLang="ja-JP" dirty="0"/>
              <a:t>10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分ぐらい耐えられる。</a:t>
            </a:r>
            <a:r>
              <a:rPr kumimoji="1" lang="en-US" altLang="ja-JP" dirty="0"/>
              <a:t>/ 15.0,</a:t>
            </a:r>
            <a:r>
              <a:rPr kumimoji="1" lang="ja-JP" altLang="en-US" dirty="0"/>
              <a:t>咳が出る。</a:t>
            </a:r>
            <a:r>
              <a:rPr kumimoji="1" lang="en-US" altLang="ja-JP" dirty="0"/>
              <a:t>/ 20.0,</a:t>
            </a:r>
            <a:r>
              <a:rPr kumimoji="1" lang="ja-JP" altLang="en-US" dirty="0"/>
              <a:t>強い刺激を感じる。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・ホルムアルデヒドガスの上限値は、日本の「建築物における衛生的環境の確保に関する法律」では、</a:t>
            </a:r>
            <a:r>
              <a:rPr kumimoji="1" lang="en-US" altLang="ja-JP" dirty="0"/>
              <a:t>0.08ppm</a:t>
            </a:r>
            <a:r>
              <a:rPr kumimoji="1" lang="ja-JP" altLang="en-US" dirty="0"/>
              <a:t>、「労働安全衛生法」では、</a:t>
            </a:r>
            <a:r>
              <a:rPr kumimoji="1" lang="en-US" altLang="ja-JP" dirty="0"/>
              <a:t>0.8ppm</a:t>
            </a:r>
            <a:r>
              <a:rPr kumimoji="1" lang="ja-JP" altLang="en-US" dirty="0"/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・また、ホルムアルデヒドガスは爆発の危険性がある。危険なガス濃度は、約</a:t>
            </a:r>
            <a:r>
              <a:rPr kumimoji="1" lang="en-US" altLang="ja-JP" dirty="0"/>
              <a:t>7% (70000ppm) </a:t>
            </a:r>
            <a:r>
              <a:rPr kumimoji="1" lang="ja-JP" altLang="en-US" dirty="0"/>
              <a:t>以上である。もし、ホルムアルデヒドを</a:t>
            </a:r>
            <a:r>
              <a:rPr kumimoji="1" lang="en-US" altLang="ja-JP" dirty="0"/>
              <a:t>1m3</a:t>
            </a:r>
            <a:r>
              <a:rPr kumimoji="1" lang="ja-JP" altLang="en-US" dirty="0"/>
              <a:t>当たり</a:t>
            </a:r>
            <a:r>
              <a:rPr kumimoji="1" lang="en-US" altLang="ja-JP" dirty="0"/>
              <a:t>10g</a:t>
            </a:r>
            <a:r>
              <a:rPr kumimoji="1" lang="ja-JP" altLang="en-US" dirty="0"/>
              <a:t>使用すれば、ガス濃度は、約</a:t>
            </a:r>
            <a:r>
              <a:rPr kumimoji="1" lang="en-US" altLang="ja-JP" dirty="0"/>
              <a:t>0.7% (7000[ppm]) </a:t>
            </a:r>
            <a:r>
              <a:rPr kumimoji="1" lang="ja-JP" altLang="en-US" dirty="0"/>
              <a:t>となる </a:t>
            </a:r>
            <a:r>
              <a:rPr kumimoji="1" lang="en-US" altLang="ja-JP" dirty="0"/>
              <a:t>(</a:t>
            </a:r>
            <a:r>
              <a:rPr kumimoji="1" lang="ja-JP" altLang="en-US" dirty="0"/>
              <a:t>備考</a:t>
            </a:r>
            <a:r>
              <a:rPr kumimoji="1" lang="en-US" altLang="ja-JP" dirty="0"/>
              <a:t>1)</a:t>
            </a:r>
            <a:r>
              <a:rPr kumimoji="1" lang="ja-JP" altLang="en-US" dirty="0"/>
              <a:t>。そのため、決して、ホルムアルデヒドの量を間違えないでください。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92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1/ </a:t>
            </a:r>
            <a:r>
              <a:rPr kumimoji="1" lang="ja-JP" altLang="en-US" dirty="0"/>
              <a:t>ホルムアルデヒドガス濃度</a:t>
            </a:r>
          </a:p>
          <a:p>
            <a:r>
              <a:rPr kumimoji="1" lang="ja-JP" altLang="en-US" dirty="0"/>
              <a:t>・もしホルムアルデヒド供給量</a:t>
            </a:r>
            <a:r>
              <a:rPr kumimoji="1" lang="en-US" altLang="ja-JP" dirty="0"/>
              <a:t>=</a:t>
            </a:r>
            <a:r>
              <a:rPr kumimoji="1" lang="ja-JP" altLang="en-US" dirty="0"/>
              <a:t>乾き空気</a:t>
            </a:r>
            <a:r>
              <a:rPr kumimoji="1" lang="en-US" altLang="ja-JP" dirty="0"/>
              <a:t>1m3</a:t>
            </a:r>
            <a:r>
              <a:rPr kumimoji="1" lang="ja-JP" altLang="en-US" dirty="0"/>
              <a:t>あたり</a:t>
            </a:r>
            <a:r>
              <a:rPr kumimoji="1" lang="en-US" altLang="ja-JP" dirty="0"/>
              <a:t>10g</a:t>
            </a:r>
            <a:r>
              <a:rPr kumimoji="1" lang="ja-JP" altLang="en-US" dirty="0"/>
              <a:t>なら、ガス量</a:t>
            </a:r>
            <a:r>
              <a:rPr kumimoji="1" lang="en-US" altLang="ja-JP" dirty="0"/>
              <a:t>=22.4</a:t>
            </a:r>
            <a:r>
              <a:rPr kumimoji="1" lang="ja-JP" altLang="en-US" dirty="0"/>
              <a:t>リッター</a:t>
            </a:r>
            <a:r>
              <a:rPr kumimoji="1" lang="en-US" altLang="ja-JP" dirty="0"/>
              <a:t>x10g/30g=7.5</a:t>
            </a:r>
            <a:r>
              <a:rPr kumimoji="1" lang="ja-JP" altLang="en-US" dirty="0"/>
              <a:t>リッター・もし空気量</a:t>
            </a:r>
            <a:r>
              <a:rPr kumimoji="1" lang="en-US" altLang="ja-JP" dirty="0"/>
              <a:t>=1000</a:t>
            </a:r>
            <a:r>
              <a:rPr kumimoji="1" lang="ja-JP" altLang="en-US" dirty="0"/>
              <a:t>リッターなら、ガス濃度</a:t>
            </a:r>
            <a:r>
              <a:rPr kumimoji="1" lang="en-US" altLang="ja-JP" dirty="0"/>
              <a:t>=7.5/1007.5=7400ppm</a:t>
            </a:r>
            <a:r>
              <a:rPr kumimoji="1" lang="ja-JP" altLang="en-US" dirty="0"/>
              <a:t> </a:t>
            </a:r>
            <a:r>
              <a:rPr kumimoji="1" lang="en-US" altLang="ja-JP" dirty="0"/>
              <a:t>(</a:t>
            </a:r>
            <a:r>
              <a:rPr kumimoji="1" lang="ja-JP" altLang="en-US" dirty="0"/>
              <a:t>体積基準、質量基準もほぼ同じ</a:t>
            </a:r>
            <a:r>
              <a:rPr kumimoji="1" lang="en-US" altLang="ja-JP" dirty="0"/>
              <a:t>)</a:t>
            </a:r>
            <a:r>
              <a:rPr kumimoji="1" lang="ja-JP" altLang="en-US" dirty="0"/>
              <a:t> 。・燻蒸のための最小濃度は</a:t>
            </a:r>
            <a:r>
              <a:rPr kumimoji="1" lang="en-US" altLang="ja-JP" dirty="0"/>
              <a:t>700ppm</a:t>
            </a:r>
            <a:r>
              <a:rPr kumimoji="1" lang="ja-JP" altLang="en-US" dirty="0"/>
              <a:t>以上。しかし、吸着、析出、漏洩などが生じる。そのため、ホルムアルデヒドは、必要量以上に供給されなければならない。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95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準備</a:t>
            </a:r>
            <a:r>
              <a:rPr kumimoji="1" lang="en-US" altLang="ja-JP" dirty="0"/>
              <a:t>/ </a:t>
            </a:r>
            <a:r>
              <a:rPr kumimoji="1" lang="ja-JP" altLang="en-US" dirty="0"/>
              <a:t>作業計画</a:t>
            </a:r>
          </a:p>
          <a:p>
            <a:r>
              <a:rPr kumimoji="1" lang="ja-JP" altLang="en-US" dirty="0"/>
              <a:t>・顧客との合意を得るために、作業計画を作る。作業計画は、工程、方法、非常時の対応を含まなければならない。</a:t>
            </a:r>
          </a:p>
          <a:p>
            <a:r>
              <a:rPr kumimoji="1" lang="ja-JP" altLang="en-US" dirty="0"/>
              <a:t>・作業計画を作る前に、下記を顧客に確認する。</a:t>
            </a:r>
            <a:r>
              <a:rPr kumimoji="1" lang="en-US" altLang="ja-JP" dirty="0"/>
              <a:t>-</a:t>
            </a:r>
            <a:r>
              <a:rPr kumimoji="1" lang="ja-JP" altLang="en-US" dirty="0"/>
              <a:t>ホルムアルデヒドは、顧客に使用されている病原体に有効か？</a:t>
            </a:r>
            <a:r>
              <a:rPr kumimoji="1" lang="en-US" altLang="ja-JP" dirty="0"/>
              <a:t>-</a:t>
            </a:r>
            <a:r>
              <a:rPr kumimoji="1" lang="ja-JP" altLang="en-US" dirty="0"/>
              <a:t>顧客は作業に関するバイオセーフティ基準や</a:t>
            </a:r>
            <a:r>
              <a:rPr kumimoji="1" lang="en-US" altLang="ja-JP" dirty="0"/>
              <a:t>SOP</a:t>
            </a:r>
            <a:r>
              <a:rPr kumimoji="1" lang="ja-JP" altLang="en-US" dirty="0"/>
              <a:t>を持っているか？</a:t>
            </a:r>
            <a:r>
              <a:rPr kumimoji="1" lang="en-US" altLang="ja-JP" dirty="0"/>
              <a:t>-</a:t>
            </a:r>
            <a:r>
              <a:rPr kumimoji="1" lang="ja-JP" altLang="en-US" dirty="0"/>
              <a:t>ホルムアルデヒドガスは、周囲の部屋と外部に少し漏れるかもしれない。</a:t>
            </a:r>
            <a:r>
              <a:rPr kumimoji="1" lang="en-US" altLang="ja-JP" dirty="0"/>
              <a:t>-</a:t>
            </a:r>
            <a:r>
              <a:rPr kumimoji="1" lang="ja-JP" altLang="en-US" dirty="0"/>
              <a:t>作業中に、空調システムと室内の機器は停止される。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22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準備</a:t>
            </a:r>
            <a:r>
              <a:rPr kumimoji="1" lang="en-US" altLang="ja-JP" dirty="0"/>
              <a:t>/ </a:t>
            </a:r>
            <a:r>
              <a:rPr kumimoji="1" lang="ja-JP" altLang="en-US" dirty="0"/>
              <a:t>機器と材料</a:t>
            </a:r>
          </a:p>
          <a:p>
            <a:r>
              <a:rPr kumimoji="1" lang="ja-JP" altLang="en-US" dirty="0"/>
              <a:t>・個人用防護具</a:t>
            </a:r>
            <a:r>
              <a:rPr kumimoji="1" lang="en-US" altLang="ja-JP" dirty="0"/>
              <a:t>(</a:t>
            </a:r>
            <a:r>
              <a:rPr kumimoji="1" lang="ja-JP" altLang="en-US" dirty="0"/>
              <a:t>服、ゴーグル、マスク、手袋</a:t>
            </a:r>
            <a:r>
              <a:rPr kumimoji="1" lang="en-US" altLang="ja-JP" dirty="0"/>
              <a:t>)</a:t>
            </a:r>
            <a:r>
              <a:rPr kumimoji="1" lang="ja-JP" altLang="en-US" dirty="0"/>
              <a:t> </a:t>
            </a:r>
            <a:r>
              <a:rPr kumimoji="1" lang="en-US" altLang="ja-JP" dirty="0"/>
              <a:t>(</a:t>
            </a:r>
            <a:r>
              <a:rPr kumimoji="1" lang="ja-JP" altLang="en-US" dirty="0"/>
              <a:t>備考</a:t>
            </a:r>
            <a:r>
              <a:rPr kumimoji="1" lang="en-US" altLang="ja-JP" dirty="0"/>
              <a:t>2)</a:t>
            </a:r>
            <a:r>
              <a:rPr kumimoji="1" lang="ja-JP" altLang="en-US" dirty="0"/>
              <a:t>・シートと粘着テープ</a:t>
            </a:r>
            <a:r>
              <a:rPr kumimoji="1" lang="en-US" altLang="ja-JP" dirty="0"/>
              <a:t>(</a:t>
            </a:r>
            <a:r>
              <a:rPr kumimoji="1" lang="ja-JP" altLang="en-US" dirty="0"/>
              <a:t>隙間と器具をカバーするため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・ホルムアルデヒド</a:t>
            </a:r>
            <a:r>
              <a:rPr kumimoji="1" lang="en-US" altLang="ja-JP" dirty="0"/>
              <a:t>(</a:t>
            </a:r>
            <a:r>
              <a:rPr kumimoji="1" lang="ja-JP" altLang="en-US" dirty="0"/>
              <a:t>通常は、パラホルムアルデヒド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・アンモニア</a:t>
            </a:r>
            <a:r>
              <a:rPr kumimoji="1" lang="en-US" altLang="ja-JP" dirty="0"/>
              <a:t>(</a:t>
            </a:r>
            <a:r>
              <a:rPr kumimoji="1" lang="ja-JP" altLang="en-US" dirty="0"/>
              <a:t>ホルムアルデヒドを中和するため</a:t>
            </a:r>
            <a:r>
              <a:rPr kumimoji="1" lang="en-US" altLang="ja-JP" dirty="0"/>
              <a:t>) (</a:t>
            </a:r>
            <a:r>
              <a:rPr kumimoji="1" lang="ja-JP" altLang="en-US" dirty="0"/>
              <a:t>備考</a:t>
            </a:r>
            <a:r>
              <a:rPr kumimoji="1" lang="en-US" altLang="ja-JP" dirty="0"/>
              <a:t>3)</a:t>
            </a:r>
            <a:r>
              <a:rPr kumimoji="1" lang="ja-JP" altLang="en-US" dirty="0"/>
              <a:t>・加熱器</a:t>
            </a:r>
            <a:r>
              <a:rPr kumimoji="1" lang="en-US" altLang="ja-JP" dirty="0"/>
              <a:t>(</a:t>
            </a:r>
            <a:r>
              <a:rPr kumimoji="1" lang="ja-JP" altLang="en-US" dirty="0"/>
              <a:t>ホルムアルデヒドを蒸発させるため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・加熱器</a:t>
            </a:r>
            <a:r>
              <a:rPr kumimoji="1" lang="en-US" altLang="ja-JP" dirty="0"/>
              <a:t>(</a:t>
            </a:r>
            <a:r>
              <a:rPr kumimoji="1" lang="ja-JP" altLang="en-US" dirty="0"/>
              <a:t>アンモニアを蒸発させるため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・扇風機</a:t>
            </a:r>
            <a:r>
              <a:rPr kumimoji="1" lang="en-US" altLang="ja-JP" dirty="0"/>
              <a:t>(</a:t>
            </a:r>
            <a:r>
              <a:rPr kumimoji="1" lang="ja-JP" altLang="en-US" dirty="0"/>
              <a:t>ガスを室内全体に拡散するため、必要に応じて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・質量計</a:t>
            </a:r>
            <a:r>
              <a:rPr kumimoji="1" lang="en-US" altLang="ja-JP" dirty="0"/>
              <a:t>(</a:t>
            </a:r>
            <a:r>
              <a:rPr kumimoji="1" lang="ja-JP" altLang="en-US" dirty="0"/>
              <a:t>ホルムアルデヒドとアンモニアの量を測るため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・温度計、湿度計</a:t>
            </a:r>
            <a:r>
              <a:rPr kumimoji="1" lang="en-US" altLang="ja-JP" dirty="0"/>
              <a:t>(</a:t>
            </a:r>
            <a:r>
              <a:rPr kumimoji="1" lang="ja-JP" altLang="en-US" dirty="0"/>
              <a:t>部屋の温度と湿度を測るため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・ケミカルインジケータ、バイオインジケータまたはホルマリン濃度測定器 </a:t>
            </a:r>
            <a:r>
              <a:rPr kumimoji="1" lang="en-US" altLang="ja-JP" dirty="0"/>
              <a:t>(</a:t>
            </a:r>
            <a:r>
              <a:rPr kumimoji="1" lang="ja-JP" altLang="en-US" dirty="0"/>
              <a:t>備考</a:t>
            </a:r>
            <a:r>
              <a:rPr kumimoji="1" lang="en-US" altLang="ja-JP" dirty="0"/>
              <a:t>4)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931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2/ </a:t>
            </a:r>
            <a:r>
              <a:rPr kumimoji="1" lang="ja-JP" altLang="en-US" dirty="0"/>
              <a:t>個人用防護具</a:t>
            </a:r>
            <a:r>
              <a:rPr kumimoji="1" lang="en-US" altLang="ja-JP" dirty="0"/>
              <a:t>(</a:t>
            </a:r>
            <a:r>
              <a:rPr kumimoji="1" lang="ja-JP" altLang="en-US" dirty="0"/>
              <a:t>服、ゴーグル、マスク、手袋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段階、リスク、防護具</a:t>
            </a:r>
            <a:r>
              <a:rPr kumimoji="1" lang="en-US" altLang="ja-JP" dirty="0"/>
              <a:t>/ </a:t>
            </a:r>
            <a:r>
              <a:rPr kumimoji="1" lang="ja-JP" altLang="en-US" dirty="0"/>
              <a:t>燻蒸前の養生、病原体、・・</a:t>
            </a:r>
            <a:r>
              <a:rPr kumimoji="1" lang="en-US" altLang="ja-JP" dirty="0"/>
              <a:t>/ </a:t>
            </a:r>
            <a:r>
              <a:rPr kumimoji="1" lang="ja-JP" altLang="en-US" dirty="0"/>
              <a:t>燻蒸前の薬品扱い、病原体と薬品、・・</a:t>
            </a:r>
            <a:r>
              <a:rPr kumimoji="1" lang="en-US" altLang="ja-JP" dirty="0"/>
              <a:t>/ </a:t>
            </a:r>
            <a:r>
              <a:rPr kumimoji="1" lang="ja-JP" altLang="en-US" dirty="0"/>
              <a:t>燻蒸中</a:t>
            </a:r>
            <a:r>
              <a:rPr kumimoji="1" lang="en-US" altLang="ja-JP" dirty="0"/>
              <a:t>(</a:t>
            </a:r>
            <a:r>
              <a:rPr kumimoji="1" lang="ja-JP" altLang="en-US" dirty="0"/>
              <a:t>非常時</a:t>
            </a:r>
            <a:r>
              <a:rPr kumimoji="1" lang="en-US" altLang="ja-JP" dirty="0"/>
              <a:t>)</a:t>
            </a:r>
            <a:r>
              <a:rPr kumimoji="1" lang="ja-JP" altLang="en-US" dirty="0"/>
              <a:t>、病原体と薬品、・・</a:t>
            </a:r>
            <a:r>
              <a:rPr kumimoji="1" lang="en-US" altLang="ja-JP" dirty="0"/>
              <a:t>/ </a:t>
            </a:r>
            <a:r>
              <a:rPr kumimoji="1" lang="ja-JP" altLang="en-US" dirty="0"/>
              <a:t>燻蒸後</a:t>
            </a:r>
            <a:r>
              <a:rPr kumimoji="1" lang="en-US" altLang="ja-JP" dirty="0"/>
              <a:t>CI</a:t>
            </a:r>
            <a:r>
              <a:rPr kumimoji="1" lang="ja-JP" altLang="en-US" dirty="0"/>
              <a:t>確認前、病原体、・・</a:t>
            </a:r>
            <a:r>
              <a:rPr kumimoji="1" lang="en-US" altLang="ja-JP" dirty="0"/>
              <a:t>/ </a:t>
            </a:r>
            <a:r>
              <a:rPr kumimoji="1" lang="ja-JP" altLang="en-US" dirty="0"/>
              <a:t>燻蒸後</a:t>
            </a:r>
            <a:r>
              <a:rPr kumimoji="1" lang="en-US" altLang="ja-JP" dirty="0"/>
              <a:t>CI</a:t>
            </a:r>
            <a:r>
              <a:rPr kumimoji="1" lang="ja-JP" altLang="en-US" dirty="0"/>
              <a:t>が</a:t>
            </a:r>
            <a:r>
              <a:rPr kumimoji="1" lang="en-US" altLang="ja-JP"/>
              <a:t>OK</a:t>
            </a:r>
            <a:r>
              <a:rPr kumimoji="1" lang="ja-JP" altLang="en-US"/>
              <a:t>後</a:t>
            </a:r>
            <a:r>
              <a:rPr kumimoji="1" lang="ja-JP" altLang="en-US" dirty="0"/>
              <a:t>、なし、なし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630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3/ </a:t>
            </a:r>
            <a:r>
              <a:rPr kumimoji="1" lang="ja-JP" altLang="en-US" dirty="0"/>
              <a:t>中和</a:t>
            </a:r>
          </a:p>
          <a:p>
            <a:r>
              <a:rPr kumimoji="1" lang="ja-JP" altLang="en-US" dirty="0"/>
              <a:t>・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6HCHO + 4NH3 -&gt; C6H12N4 + 6H2O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HCHO: NH3 = 6: 4 = 1 : 0.67 (mol)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HCHO: NH3 = 240 : 68 = 1: 0.28 (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質量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C6H12N4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は通常、白色の粉末で、食品の防腐剤としても使用される。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65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4/</a:t>
            </a:r>
            <a:r>
              <a:rPr kumimoji="1" lang="ja-JP" altLang="en-US" dirty="0"/>
              <a:t>除染インジケーター</a:t>
            </a:r>
          </a:p>
          <a:p>
            <a:r>
              <a:rPr kumimoji="1" lang="ja-JP" altLang="en-US" dirty="0"/>
              <a:t>・「</a:t>
            </a:r>
            <a:r>
              <a:rPr kumimoji="1" lang="en-US" altLang="ja-JP" dirty="0"/>
              <a:t>F-Sign</a:t>
            </a:r>
            <a:r>
              <a:rPr kumimoji="1" lang="ja-JP" altLang="en-US" dirty="0"/>
              <a:t>」は、ケミカルインジケータの一つである。それは、ホルムアルデヒドガス曝露により発色し、曝露濃度が高いほど、また曝露時間が長いほど発色が濃くなる。</a:t>
            </a:r>
          </a:p>
          <a:p>
            <a:r>
              <a:rPr kumimoji="1" lang="ja-JP" altLang="en-US" dirty="0"/>
              <a:t>・「</a:t>
            </a:r>
            <a:r>
              <a:rPr kumimoji="1" lang="en-US" altLang="ja-JP" dirty="0" err="1"/>
              <a:t>ProSporeⅡ</a:t>
            </a:r>
            <a:r>
              <a:rPr kumimoji="1" lang="ja-JP" altLang="en-US" dirty="0"/>
              <a:t>」は、バイオインジケータ</a:t>
            </a:r>
            <a:r>
              <a:rPr kumimoji="1" lang="en-US" altLang="ja-JP" dirty="0"/>
              <a:t>)</a:t>
            </a:r>
            <a:r>
              <a:rPr kumimoji="1" lang="ja-JP" altLang="en-US" dirty="0"/>
              <a:t>の一つである。それは、枯草菌</a:t>
            </a:r>
            <a:r>
              <a:rPr kumimoji="1" lang="en-US" altLang="ja-JP" dirty="0"/>
              <a:t>(Bacillus subtilis)</a:t>
            </a:r>
            <a:r>
              <a:rPr kumimoji="1" lang="ja-JP" altLang="en-US" dirty="0"/>
              <a:t>の芽胞を</a:t>
            </a:r>
            <a:r>
              <a:rPr kumimoji="1" lang="en-US" altLang="ja-JP" dirty="0"/>
              <a:t>10^6</a:t>
            </a:r>
            <a:r>
              <a:rPr kumimoji="1" lang="ja-JP" altLang="en-US" dirty="0"/>
              <a:t>個含有したもので、ホルムアルデヒドガス曝露後、</a:t>
            </a:r>
            <a:r>
              <a:rPr kumimoji="1" lang="en-US" altLang="ja-JP" dirty="0"/>
              <a:t>31℃</a:t>
            </a:r>
            <a:r>
              <a:rPr kumimoji="1" lang="ja-JP" altLang="en-US" dirty="0"/>
              <a:t>で</a:t>
            </a:r>
            <a:r>
              <a:rPr kumimoji="1" lang="en-US" altLang="ja-JP" dirty="0"/>
              <a:t>72</a:t>
            </a:r>
            <a:r>
              <a:rPr kumimoji="1" lang="ja-JP" altLang="en-US" dirty="0"/>
              <a:t>時間培養し、菌の生存の有無を確認する。</a:t>
            </a:r>
          </a:p>
          <a:p>
            <a:r>
              <a:rPr kumimoji="1" lang="ja-JP" altLang="en-US" dirty="0"/>
              <a:t>・「</a:t>
            </a:r>
            <a:r>
              <a:rPr kumimoji="1" lang="en-US" altLang="ja-JP" dirty="0"/>
              <a:t>NABA</a:t>
            </a:r>
            <a:r>
              <a:rPr kumimoji="1" lang="ja-JP" altLang="en-US" dirty="0"/>
              <a:t>」は、ホルムアルデヒドガス濃度検出器である。それは、</a:t>
            </a:r>
            <a:r>
              <a:rPr kumimoji="1" lang="en-US" altLang="ja-JP" dirty="0"/>
              <a:t>0-10000ppm</a:t>
            </a:r>
            <a:r>
              <a:rPr kumimoji="1" lang="ja-JP" altLang="en-US" dirty="0"/>
              <a:t>を検出できる。それは、複数のセンサーを持つことができる。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55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12/15/2023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kiikka277@hb.tp1.j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F6C570-3EE5-4F5C-A199-BDEAA628A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2843044"/>
            <a:ext cx="11382000" cy="1577154"/>
          </a:xfrm>
        </p:spPr>
        <p:txBody>
          <a:bodyPr/>
          <a:lstStyle/>
          <a:p>
            <a:r>
              <a:rPr kumimoji="1" lang="en-US" altLang="ja-JP" sz="6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gas fumigation</a:t>
            </a:r>
            <a:endParaRPr kumimoji="1" lang="ja-JP" altLang="en-US" sz="6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49AA28-E091-4820-8D0D-0489C6988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102352"/>
            <a:ext cx="10572000" cy="1755648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23/04/2003, 09/06/2003, 23/07/2003, 14/12/2021, 28/7/2022, 03/11/2023,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12/12/2023, 15/12/2023</a:t>
            </a:r>
          </a:p>
          <a:p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Hideki Miki, Ph.D. (Technology), JICA Expert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48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Working procedure/ Pre decontamination (1/2)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63287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Operate air conditioning system.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Check and record air conditioning system condition, especially,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- Filter pressure loss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- Damper opening ratio.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! If manometer and other meters are located in fumigation area, check and record with putting </a:t>
            </a:r>
            <a:r>
              <a:rPr lang="en-US" altLang="ja-JP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 PPE.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Stop air conditioning system.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Open or close damper, if needed.</a:t>
            </a:r>
          </a:p>
          <a:p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14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Working procedure/ Pre decontamination (2/2)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63287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Put on PPE.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Enter room with equipment and material needed.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Cover all equipment damaged by formaldehyde gas with sheet and tape.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Cover all opening and gap except exit door.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Confirm room temperature and humidity for humidifying (Note5).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Set equipment and material (Note6).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Exit room. And cover door.</a:t>
            </a:r>
          </a:p>
          <a:p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202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Note5/ Temperature and Humidity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6328849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Keep room temperature around 20 to 30degC and room humidity around 50 to 70% during work.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from 10degC and 30% to 20degC and 50%, water amount needed is 9.4 – 3.0 = 6.4g/m3.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needed to humidify, add water to heater for Formaldehyde or use Formalin. 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50BE621-C681-4B15-ADA5-F892D7F22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45308"/>
              </p:ext>
            </p:extLst>
          </p:nvPr>
        </p:nvGraphicFramePr>
        <p:xfrm>
          <a:off x="7345680" y="2228276"/>
          <a:ext cx="4566920" cy="436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023">
                  <a:extLst>
                    <a:ext uri="{9D8B030D-6E8A-4147-A177-3AD203B41FA5}">
                      <a16:colId xmlns:a16="http://schemas.microsoft.com/office/drawing/2014/main" val="844065808"/>
                    </a:ext>
                  </a:extLst>
                </a:gridCol>
                <a:gridCol w="1472737">
                  <a:extLst>
                    <a:ext uri="{9D8B030D-6E8A-4147-A177-3AD203B41FA5}">
                      <a16:colId xmlns:a16="http://schemas.microsoft.com/office/drawing/2014/main" val="15840751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3186448149"/>
                    </a:ext>
                  </a:extLst>
                </a:gridCol>
              </a:tblGrid>
              <a:tr h="522817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Temperature</a:t>
                      </a:r>
                    </a:p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[degC]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Humidity [%]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Humidity [g/m3]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458080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430040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76064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553789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00188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95096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66900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131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87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6F7869-07D1-4430-AB66-20FF4F7B470B}"/>
              </a:ext>
            </a:extLst>
          </p:cNvPr>
          <p:cNvSpPr/>
          <p:nvPr/>
        </p:nvSpPr>
        <p:spPr>
          <a:xfrm>
            <a:off x="7722619" y="3195681"/>
            <a:ext cx="2880000" cy="21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Note6/ Equipment and material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956598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Set equipment and material shown as right. 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Turning on/off heater and fan is performed by plug in/ out. 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Thermometer and Hygrometer is located near window. 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79AB70-17C0-448E-98A0-6C57E1ED44B2}"/>
              </a:ext>
            </a:extLst>
          </p:cNvPr>
          <p:cNvSpPr/>
          <p:nvPr/>
        </p:nvSpPr>
        <p:spPr>
          <a:xfrm>
            <a:off x="10602619" y="3195681"/>
            <a:ext cx="1440000" cy="21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2B2467A-D733-466B-92CF-2877767C8A02}"/>
              </a:ext>
            </a:extLst>
          </p:cNvPr>
          <p:cNvSpPr/>
          <p:nvPr/>
        </p:nvSpPr>
        <p:spPr>
          <a:xfrm>
            <a:off x="9002653" y="4700875"/>
            <a:ext cx="360000" cy="180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CF9B732-87D1-44AC-9B76-6FD315C0CFBE}"/>
              </a:ext>
            </a:extLst>
          </p:cNvPr>
          <p:cNvSpPr/>
          <p:nvPr/>
        </p:nvSpPr>
        <p:spPr>
          <a:xfrm>
            <a:off x="9478067" y="4700875"/>
            <a:ext cx="360000" cy="180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86C007A-49AF-43AF-ADD2-4C10168B81C9}"/>
              </a:ext>
            </a:extLst>
          </p:cNvPr>
          <p:cNvGrpSpPr/>
          <p:nvPr/>
        </p:nvGrpSpPr>
        <p:grpSpPr>
          <a:xfrm>
            <a:off x="8508337" y="4074253"/>
            <a:ext cx="360000" cy="793574"/>
            <a:chOff x="8508337" y="4074253"/>
            <a:chExt cx="360000" cy="793574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6DEFEDBE-3065-4105-909E-45B8198075A6}"/>
                </a:ext>
              </a:extLst>
            </p:cNvPr>
            <p:cNvSpPr/>
            <p:nvPr/>
          </p:nvSpPr>
          <p:spPr>
            <a:xfrm>
              <a:off x="8508337" y="4074253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254FC5BE-9915-4027-9BCF-9517CE4F0F17}"/>
                </a:ext>
              </a:extLst>
            </p:cNvPr>
            <p:cNvSpPr/>
            <p:nvPr/>
          </p:nvSpPr>
          <p:spPr>
            <a:xfrm>
              <a:off x="8508337" y="4795827"/>
              <a:ext cx="360000" cy="72000"/>
            </a:xfrm>
            <a:prstGeom prst="rect">
              <a:avLst/>
            </a:prstGeom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7609A27-4F27-42C8-B377-E594BE6AE83F}"/>
                </a:ext>
              </a:extLst>
            </p:cNvPr>
            <p:cNvSpPr/>
            <p:nvPr/>
          </p:nvSpPr>
          <p:spPr>
            <a:xfrm>
              <a:off x="8652337" y="4436574"/>
              <a:ext cx="72000" cy="360000"/>
            </a:xfrm>
            <a:prstGeom prst="rect">
              <a:avLst/>
            </a:prstGeom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endParaRPr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A97AE036-730B-430C-8ACF-2681F8FEBB7D}"/>
                </a:ext>
              </a:extLst>
            </p:cNvPr>
            <p:cNvSpPr/>
            <p:nvPr/>
          </p:nvSpPr>
          <p:spPr>
            <a:xfrm>
              <a:off x="8638105" y="4078523"/>
              <a:ext cx="108000" cy="180000"/>
            </a:xfrm>
            <a:prstGeom prst="ellipse">
              <a:avLst/>
            </a:prstGeom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C5322F1-A475-48E4-A948-24DF8AC90FAA}"/>
                </a:ext>
              </a:extLst>
            </p:cNvPr>
            <p:cNvSpPr/>
            <p:nvPr/>
          </p:nvSpPr>
          <p:spPr>
            <a:xfrm>
              <a:off x="8688337" y="4201787"/>
              <a:ext cx="180000" cy="108000"/>
            </a:xfrm>
            <a:prstGeom prst="ellipse">
              <a:avLst/>
            </a:prstGeom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5771DD4B-87A4-4ED2-9DD9-4983EE7C25D3}"/>
                </a:ext>
              </a:extLst>
            </p:cNvPr>
            <p:cNvSpPr/>
            <p:nvPr/>
          </p:nvSpPr>
          <p:spPr>
            <a:xfrm>
              <a:off x="8638105" y="4256450"/>
              <a:ext cx="108000" cy="180000"/>
            </a:xfrm>
            <a:prstGeom prst="ellipse">
              <a:avLst/>
            </a:prstGeom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637FB8B7-9037-4ABC-891F-FB782C08FAEF}"/>
                </a:ext>
              </a:extLst>
            </p:cNvPr>
            <p:cNvSpPr/>
            <p:nvPr/>
          </p:nvSpPr>
          <p:spPr>
            <a:xfrm>
              <a:off x="8508337" y="4201787"/>
              <a:ext cx="180000" cy="108000"/>
            </a:xfrm>
            <a:prstGeom prst="ellipse">
              <a:avLst/>
            </a:prstGeom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45463CAB-1F15-4897-8D7A-313F0390A35A}"/>
              </a:ext>
            </a:extLst>
          </p:cNvPr>
          <p:cNvCxnSpPr>
            <a:cxnSpLocks/>
            <a:stCxn id="11" idx="2"/>
            <a:endCxn id="30" idx="3"/>
          </p:cNvCxnSpPr>
          <p:nvPr/>
        </p:nvCxnSpPr>
        <p:spPr>
          <a:xfrm rot="16200000" flipH="1">
            <a:off x="9952972" y="4110555"/>
            <a:ext cx="226138" cy="176677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05EDD78E-FE90-49E5-BA71-944B0BFD6A05}"/>
              </a:ext>
            </a:extLst>
          </p:cNvPr>
          <p:cNvCxnSpPr>
            <a:cxnSpLocks/>
            <a:stCxn id="12" idx="2"/>
            <a:endCxn id="26" idx="3"/>
          </p:cNvCxnSpPr>
          <p:nvPr/>
        </p:nvCxnSpPr>
        <p:spPr>
          <a:xfrm rot="16200000" flipH="1">
            <a:off x="10266884" y="4272057"/>
            <a:ext cx="73738" cy="129137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コネクタ: カギ線 24">
            <a:extLst>
              <a:ext uri="{FF2B5EF4-FFF2-40B4-BE49-F238E27FC236}">
                <a16:creationId xmlns:a16="http://schemas.microsoft.com/office/drawing/2014/main" id="{FA5615F3-44BB-4507-AF1D-B2F8CBE10DEF}"/>
              </a:ext>
            </a:extLst>
          </p:cNvPr>
          <p:cNvCxnSpPr>
            <a:cxnSpLocks/>
            <a:stCxn id="13" idx="2"/>
            <a:endCxn id="33" idx="3"/>
          </p:cNvCxnSpPr>
          <p:nvPr/>
        </p:nvCxnSpPr>
        <p:spPr>
          <a:xfrm rot="16200000" flipH="1">
            <a:off x="9626629" y="3929534"/>
            <a:ext cx="384509" cy="226109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フローチャート: 論理積ゲート 25">
            <a:extLst>
              <a:ext uri="{FF2B5EF4-FFF2-40B4-BE49-F238E27FC236}">
                <a16:creationId xmlns:a16="http://schemas.microsoft.com/office/drawing/2014/main" id="{7201CFAB-6081-4708-A1D6-8FC2A124E4B2}"/>
              </a:ext>
            </a:extLst>
          </p:cNvPr>
          <p:cNvSpPr/>
          <p:nvPr/>
        </p:nvSpPr>
        <p:spPr>
          <a:xfrm rot="10800000">
            <a:off x="10949440" y="4900613"/>
            <a:ext cx="72000" cy="108000"/>
          </a:xfrm>
          <a:prstGeom prst="flowChartDelay">
            <a:avLst/>
          </a:prstGeom>
          <a:solidFill>
            <a:schemeClr val="accent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F6F06C4-9E5C-4455-A894-77A5957DB113}"/>
              </a:ext>
            </a:extLst>
          </p:cNvPr>
          <p:cNvCxnSpPr/>
          <p:nvPr/>
        </p:nvCxnSpPr>
        <p:spPr>
          <a:xfrm>
            <a:off x="11015136" y="4930415"/>
            <a:ext cx="7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189D549-CA79-488B-A22D-FAD5CD81D651}"/>
              </a:ext>
            </a:extLst>
          </p:cNvPr>
          <p:cNvCxnSpPr/>
          <p:nvPr/>
        </p:nvCxnSpPr>
        <p:spPr>
          <a:xfrm>
            <a:off x="11015134" y="4973274"/>
            <a:ext cx="7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フローチャート: 論理積ゲート 29">
            <a:extLst>
              <a:ext uri="{FF2B5EF4-FFF2-40B4-BE49-F238E27FC236}">
                <a16:creationId xmlns:a16="http://schemas.microsoft.com/office/drawing/2014/main" id="{9C067E82-D126-46FD-9E59-47E0458DBB04}"/>
              </a:ext>
            </a:extLst>
          </p:cNvPr>
          <p:cNvSpPr/>
          <p:nvPr/>
        </p:nvSpPr>
        <p:spPr>
          <a:xfrm rot="10800000">
            <a:off x="10949430" y="5053013"/>
            <a:ext cx="72000" cy="108000"/>
          </a:xfrm>
          <a:prstGeom prst="flowChartDelay">
            <a:avLst/>
          </a:prstGeom>
          <a:solidFill>
            <a:schemeClr val="accent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7073DFF-8B40-459B-ACDC-A8066F0F54ED}"/>
              </a:ext>
            </a:extLst>
          </p:cNvPr>
          <p:cNvCxnSpPr/>
          <p:nvPr/>
        </p:nvCxnSpPr>
        <p:spPr>
          <a:xfrm>
            <a:off x="11015126" y="5082815"/>
            <a:ext cx="7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AEF005E-E420-4C1B-8FA4-68C98E13B325}"/>
              </a:ext>
            </a:extLst>
          </p:cNvPr>
          <p:cNvCxnSpPr/>
          <p:nvPr/>
        </p:nvCxnSpPr>
        <p:spPr>
          <a:xfrm>
            <a:off x="11015124" y="5125674"/>
            <a:ext cx="7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フローチャート: 論理積ゲート 32">
            <a:extLst>
              <a:ext uri="{FF2B5EF4-FFF2-40B4-BE49-F238E27FC236}">
                <a16:creationId xmlns:a16="http://schemas.microsoft.com/office/drawing/2014/main" id="{AF97EB3E-AAF7-45D0-963A-481DF6FA27D5}"/>
              </a:ext>
            </a:extLst>
          </p:cNvPr>
          <p:cNvSpPr/>
          <p:nvPr/>
        </p:nvSpPr>
        <p:spPr>
          <a:xfrm rot="10800000">
            <a:off x="10949430" y="5198336"/>
            <a:ext cx="72000" cy="108000"/>
          </a:xfrm>
          <a:prstGeom prst="flowChartDelay">
            <a:avLst/>
          </a:prstGeom>
          <a:solidFill>
            <a:schemeClr val="accent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A75B3B3-463F-41FA-ADA7-8B09FAC6B926}"/>
              </a:ext>
            </a:extLst>
          </p:cNvPr>
          <p:cNvCxnSpPr/>
          <p:nvPr/>
        </p:nvCxnSpPr>
        <p:spPr>
          <a:xfrm>
            <a:off x="11015126" y="5228138"/>
            <a:ext cx="7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268D8EA6-F7D6-491A-8D2C-05086B4B12BD}"/>
              </a:ext>
            </a:extLst>
          </p:cNvPr>
          <p:cNvCxnSpPr/>
          <p:nvPr/>
        </p:nvCxnSpPr>
        <p:spPr>
          <a:xfrm>
            <a:off x="11015124" y="5270997"/>
            <a:ext cx="7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289F92B-3111-4380-AE90-606521E3DBA0}"/>
              </a:ext>
            </a:extLst>
          </p:cNvPr>
          <p:cNvSpPr/>
          <p:nvPr/>
        </p:nvSpPr>
        <p:spPr>
          <a:xfrm>
            <a:off x="10340299" y="3794241"/>
            <a:ext cx="144000" cy="72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D8890FA-1C7E-4D54-9FA1-7E8C97C5AEC5}"/>
              </a:ext>
            </a:extLst>
          </p:cNvPr>
          <p:cNvSpPr/>
          <p:nvPr/>
        </p:nvSpPr>
        <p:spPr>
          <a:xfrm>
            <a:off x="9125763" y="3794241"/>
            <a:ext cx="144000" cy="72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B5EBA11-FED9-4B98-9816-FB96C6967A30}"/>
              </a:ext>
            </a:extLst>
          </p:cNvPr>
          <p:cNvSpPr/>
          <p:nvPr/>
        </p:nvSpPr>
        <p:spPr>
          <a:xfrm>
            <a:off x="7830461" y="3795405"/>
            <a:ext cx="144000" cy="72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2" name="吹き出し: 四角形 41">
            <a:extLst>
              <a:ext uri="{FF2B5EF4-FFF2-40B4-BE49-F238E27FC236}">
                <a16:creationId xmlns:a16="http://schemas.microsoft.com/office/drawing/2014/main" id="{7C303333-464B-4090-9DD8-9D10F827ED1B}"/>
              </a:ext>
            </a:extLst>
          </p:cNvPr>
          <p:cNvSpPr/>
          <p:nvPr/>
        </p:nvSpPr>
        <p:spPr>
          <a:xfrm>
            <a:off x="7848159" y="5749028"/>
            <a:ext cx="1800000" cy="720000"/>
          </a:xfrm>
          <a:prstGeom prst="wedgeRectCallout">
            <a:avLst>
              <a:gd name="adj1" fmla="val 26214"/>
              <a:gd name="adj2" fmla="val -17563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Heater for Formaldehyde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id="{4B6EF2A2-A3FC-4EAA-B2A7-0A65470B4B5E}"/>
              </a:ext>
            </a:extLst>
          </p:cNvPr>
          <p:cNvSpPr/>
          <p:nvPr/>
        </p:nvSpPr>
        <p:spPr>
          <a:xfrm>
            <a:off x="9771630" y="5735901"/>
            <a:ext cx="1800000" cy="720000"/>
          </a:xfrm>
          <a:prstGeom prst="wedgeRectCallout">
            <a:avLst>
              <a:gd name="adj1" fmla="val -51145"/>
              <a:gd name="adj2" fmla="val -178109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Heater for Ammonia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4" name="吹き出し: 四角形 43">
            <a:extLst>
              <a:ext uri="{FF2B5EF4-FFF2-40B4-BE49-F238E27FC236}">
                <a16:creationId xmlns:a16="http://schemas.microsoft.com/office/drawing/2014/main" id="{F0F7E1BA-8239-4FC5-BD6D-0E9CCF864468}"/>
              </a:ext>
            </a:extLst>
          </p:cNvPr>
          <p:cNvSpPr/>
          <p:nvPr/>
        </p:nvSpPr>
        <p:spPr>
          <a:xfrm>
            <a:off x="5898781" y="5749028"/>
            <a:ext cx="1800000" cy="720000"/>
          </a:xfrm>
          <a:prstGeom prst="wedgeRectCallout">
            <a:avLst>
              <a:gd name="adj1" fmla="val 99112"/>
              <a:gd name="adj2" fmla="val -23700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Fan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5" name="吹き出し: 四角形 44">
            <a:extLst>
              <a:ext uri="{FF2B5EF4-FFF2-40B4-BE49-F238E27FC236}">
                <a16:creationId xmlns:a16="http://schemas.microsoft.com/office/drawing/2014/main" id="{3C05168C-2814-44D3-831B-F48F1A7DDA09}"/>
              </a:ext>
            </a:extLst>
          </p:cNvPr>
          <p:cNvSpPr/>
          <p:nvPr/>
        </p:nvSpPr>
        <p:spPr>
          <a:xfrm>
            <a:off x="7958182" y="2239607"/>
            <a:ext cx="1800000" cy="720000"/>
          </a:xfrm>
          <a:prstGeom prst="wedgeRectCallout">
            <a:avLst>
              <a:gd name="adj1" fmla="val 71459"/>
              <a:gd name="adj2" fmla="val 193242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Thermometer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288C5C6A-556A-4003-8DC5-F58FE9826020}"/>
              </a:ext>
            </a:extLst>
          </p:cNvPr>
          <p:cNvSpPr/>
          <p:nvPr/>
        </p:nvSpPr>
        <p:spPr>
          <a:xfrm>
            <a:off x="10123753" y="4115416"/>
            <a:ext cx="180000" cy="180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/>
              <a:t>T</a:t>
            </a:r>
            <a:endParaRPr kumimoji="1" lang="ja-JP" altLang="en-US" sz="1000" dirty="0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B769B713-23D0-42A4-8949-8B29AB0191EC}"/>
              </a:ext>
            </a:extLst>
          </p:cNvPr>
          <p:cNvSpPr/>
          <p:nvPr/>
        </p:nvSpPr>
        <p:spPr>
          <a:xfrm>
            <a:off x="10332619" y="4115416"/>
            <a:ext cx="180000" cy="180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/>
              <a:t>H</a:t>
            </a:r>
            <a:endParaRPr kumimoji="1" lang="ja-JP" altLang="en-US" sz="1000" dirty="0"/>
          </a:p>
        </p:txBody>
      </p:sp>
      <p:sp>
        <p:nvSpPr>
          <p:cNvPr id="50" name="吹き出し: 四角形 49">
            <a:extLst>
              <a:ext uri="{FF2B5EF4-FFF2-40B4-BE49-F238E27FC236}">
                <a16:creationId xmlns:a16="http://schemas.microsoft.com/office/drawing/2014/main" id="{9E9C8C6A-D2BC-4AA3-A393-543E46812429}"/>
              </a:ext>
            </a:extLst>
          </p:cNvPr>
          <p:cNvSpPr/>
          <p:nvPr/>
        </p:nvSpPr>
        <p:spPr>
          <a:xfrm>
            <a:off x="9902958" y="2235314"/>
            <a:ext cx="1800000" cy="720000"/>
          </a:xfrm>
          <a:prstGeom prst="wedgeRectCallout">
            <a:avLst>
              <a:gd name="adj1" fmla="val -21947"/>
              <a:gd name="adj2" fmla="val 19938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Hygrometer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吹き出し: 四角形 50">
            <a:extLst>
              <a:ext uri="{FF2B5EF4-FFF2-40B4-BE49-F238E27FC236}">
                <a16:creationId xmlns:a16="http://schemas.microsoft.com/office/drawing/2014/main" id="{EBCBE300-4F10-41E7-B81F-FA58B1A6089A}"/>
              </a:ext>
            </a:extLst>
          </p:cNvPr>
          <p:cNvSpPr/>
          <p:nvPr/>
        </p:nvSpPr>
        <p:spPr>
          <a:xfrm>
            <a:off x="6030461" y="2232320"/>
            <a:ext cx="1800000" cy="720000"/>
          </a:xfrm>
          <a:prstGeom prst="wedgeRectCallout">
            <a:avLst>
              <a:gd name="adj1" fmla="val 52614"/>
              <a:gd name="adj2" fmla="val 15227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Indicator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245B2866-C179-4364-AACF-5A5905F65469}"/>
              </a:ext>
            </a:extLst>
          </p:cNvPr>
          <p:cNvSpPr/>
          <p:nvPr/>
        </p:nvSpPr>
        <p:spPr>
          <a:xfrm>
            <a:off x="10574743" y="3808523"/>
            <a:ext cx="72000" cy="72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F3E8B499-641D-40D0-ACAC-2C08A674D4AE}"/>
              </a:ext>
            </a:extLst>
          </p:cNvPr>
          <p:cNvSpPr/>
          <p:nvPr/>
        </p:nvSpPr>
        <p:spPr>
          <a:xfrm>
            <a:off x="10340299" y="4571481"/>
            <a:ext cx="144000" cy="72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7F6070E-6E35-4B7D-99D3-580FFE8127AC}"/>
              </a:ext>
            </a:extLst>
          </p:cNvPr>
          <p:cNvSpPr/>
          <p:nvPr/>
        </p:nvSpPr>
        <p:spPr>
          <a:xfrm>
            <a:off x="7830461" y="4572645"/>
            <a:ext cx="144000" cy="72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44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Working procedure/ Decontamination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3207"/>
            <a:ext cx="8101002" cy="4944794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Turn on fan. And turn on heater for Formaldehyde.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Confirm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all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evaporate (Note7). Then turn off heater.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Confirm room temperature and humidity.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concentration is more than 700ppm. And concentration [ppm] x Waiting time [hour] is more than 7000.  If concentration is 1000 [ppm], waiting time is 7 hours or more.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Turn on heater for Ammonia.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Confirm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all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Ammonia evaporate. Then turn off heater.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Wait around 1 hours. Then turn off fan.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92B6734-8396-40B6-8969-43222C89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064" y="3297943"/>
            <a:ext cx="2880000" cy="2160000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8AE3F0DA-7CCB-402B-AB0D-94683C98F8C0}"/>
              </a:ext>
            </a:extLst>
          </p:cNvPr>
          <p:cNvSpPr/>
          <p:nvPr/>
        </p:nvSpPr>
        <p:spPr>
          <a:xfrm>
            <a:off x="8130158" y="5745192"/>
            <a:ext cx="1897812" cy="970450"/>
          </a:xfrm>
          <a:prstGeom prst="wedgeRectCallout">
            <a:avLst>
              <a:gd name="adj1" fmla="val 29167"/>
              <a:gd name="adj2" fmla="val -10283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Heater for Formaldehyde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74BD8E20-DCBF-40FB-8609-00DB68C211D4}"/>
              </a:ext>
            </a:extLst>
          </p:cNvPr>
          <p:cNvSpPr/>
          <p:nvPr/>
        </p:nvSpPr>
        <p:spPr>
          <a:xfrm>
            <a:off x="10162852" y="5739942"/>
            <a:ext cx="1897812" cy="970450"/>
          </a:xfrm>
          <a:prstGeom prst="wedgeRectCallout">
            <a:avLst>
              <a:gd name="adj1" fmla="val 14445"/>
              <a:gd name="adj2" fmla="val -17350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Heater for Ammonia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24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Note7/ Evaporating time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1975105"/>
            <a:ext cx="8219953" cy="488289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using chemical liquid like Formalin (Water including Formaldehyde as around 40% weight), 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Evaporating time [</a:t>
            </a:r>
            <a:r>
              <a:rPr lang="en-US" altLang="ja-JP" sz="2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hr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 = ((T1 – T2) + H) x W / (P / A)   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T1: Water boiling temperature = 100 [degC]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T2: Water (room) temperature [degC]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H: Water evaporation Latent heat = 540 [kcal/kg] at T1 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W: Water volume [kg]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P: Heater power [kw]  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A: Heat unit conversion =860 [kcal/kwh]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T2 = 30, W = 0.2, P = 0.18, 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Evaporating time =  0.8 [</a:t>
            </a:r>
            <a:r>
              <a:rPr lang="en-US" altLang="ja-JP" sz="2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hr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 = 48 [min]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170D11-B146-42D2-BF6A-1FB9627894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8664" y="2222287"/>
            <a:ext cx="3086280" cy="418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6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Working procedure/ Post decontamination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63287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Take cover of door off. Then enter room.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Withdraw decontamination indicator. In case of chemical indicator, check it immediately. In case of biological indicator, culture it.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decontamination is confirmed by indicator, continue below, else decontaminate again.  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Take all cover off.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Wipe powder and liquid on wall, ceiling, floor, equipment and others, if needed.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Put off PPE.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Set damper and start air conditioning system and equipment (Note8).   </a:t>
            </a:r>
          </a:p>
        </p:txBody>
      </p:sp>
    </p:spTree>
    <p:extLst>
      <p:ext uri="{BB962C8B-B14F-4D97-AF65-F5344CB8AC3E}">
        <p14:creationId xmlns:p14="http://schemas.microsoft.com/office/powerpoint/2010/main" val="2815721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Note8/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Ventilation 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815271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Even if work is finished, room may have smell of chemicals.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so, ventilate room air.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Relation between gas concentration and ventilation is shown as below.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1/10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reduction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time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[min]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230 / air change rate [times/h]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air change rate [times/h]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ventilation volume [m3/h] / room volume [m3]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air change rate is 10times/h, 1/10 reduction time is 23min and 1/100 reduction time is 46min.  </a:t>
            </a:r>
          </a:p>
        </p:txBody>
      </p:sp>
    </p:spTree>
    <p:extLst>
      <p:ext uri="{BB962C8B-B14F-4D97-AF65-F5344CB8AC3E}">
        <p14:creationId xmlns:p14="http://schemas.microsoft.com/office/powerpoint/2010/main" val="8167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Judgement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63287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Judge work effect by chemical indicator, bio-indicator or gas concentration detector.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good, make report and submit it to customer.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bad, research reason and try again.   </a:t>
            </a:r>
          </a:p>
        </p:txBody>
      </p:sp>
    </p:spTree>
    <p:extLst>
      <p:ext uri="{BB962C8B-B14F-4D97-AF65-F5344CB8AC3E}">
        <p14:creationId xmlns:p14="http://schemas.microsoft.com/office/powerpoint/2010/main" val="1128197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Working procedure/ Trouble shooting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63287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result of chemical indicator and bio-indicator is failure, check below.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- Are dampers set opened/closed correctly?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- Is Formaldehyde volume enough?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- Is waiting time enough?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- Do chemical indicator and bio-indicator have validity?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- Any other openings?  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After check, try again.</a:t>
            </a:r>
          </a:p>
        </p:txBody>
      </p:sp>
    </p:spTree>
    <p:extLst>
      <p:ext uri="{BB962C8B-B14F-4D97-AF65-F5344CB8AC3E}">
        <p14:creationId xmlns:p14="http://schemas.microsoft.com/office/powerpoint/2010/main" val="374703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Scope of application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71998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is procedure for Formaldehyde gas fumigation work in the biosafety facility.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is explained from view of engineer. If engineer is not provided this work by customer, engineer may need to perform this work in order to ensure safety of himself/ herself and co-worker before performing inspection, repair, replace and others.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customer has procedure, please follow it.</a:t>
            </a:r>
          </a:p>
        </p:txBody>
      </p:sp>
    </p:spTree>
    <p:extLst>
      <p:ext uri="{BB962C8B-B14F-4D97-AF65-F5344CB8AC3E}">
        <p14:creationId xmlns:p14="http://schemas.microsoft.com/office/powerpoint/2010/main" val="3449571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Quotation and Reference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63287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BSC user’s manual, Hitachi, Japan</a:t>
            </a: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gas fumigation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Mercian Clean Tech, Japan</a:t>
            </a:r>
          </a:p>
        </p:txBody>
      </p:sp>
    </p:spTree>
    <p:extLst>
      <p:ext uri="{BB962C8B-B14F-4D97-AF65-F5344CB8AC3E}">
        <p14:creationId xmlns:p14="http://schemas.microsoft.com/office/powerpoint/2010/main" val="883855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334F0-9FB6-4060-B548-D4C95BD5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98784"/>
            <a:ext cx="10571998" cy="1431234"/>
          </a:xfrm>
        </p:spPr>
        <p:txBody>
          <a:bodyPr/>
          <a:lstStyle/>
          <a:p>
            <a:r>
              <a:rPr lang="en-US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End</a:t>
            </a:r>
            <a:endParaRPr kumimoji="1" lang="ja-JP" altLang="en-US" sz="4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097514-27A9-4683-B005-E5838C544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7458927" cy="3636511"/>
          </a:xfrm>
        </p:spPr>
        <p:txBody>
          <a:bodyPr/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Thank you for cooperation with training course.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Email: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3"/>
              </a:rPr>
              <a:t>mikiikka277@hb.tp1.jp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Facebook: Miki Hideki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Document server: http://gaga.jellybean.jp/indexbsl.html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994EF9EF-A8FC-4607-86AD-7C2AA144F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639" y="3239743"/>
            <a:ext cx="16002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6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Caution!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1828801"/>
            <a:ext cx="7083086" cy="5029199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gas has </a:t>
            </a:r>
            <a:r>
              <a:rPr lang="en-US" altLang="ja-JP" sz="24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toxicity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shown as right. So, use PPE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against not only biology but also chemical.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gas maximum concentration is 0.08ppm by ‘Law Concerning Ensuring Hygienic Environment in Buildings’, and 0.8ppm by ‘Industrial Safety and Health Act’, in Japan. 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Also, Formaldehyde 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gas has risk of </a:t>
            </a:r>
            <a:r>
              <a:rPr kumimoji="1" lang="en-US" altLang="ja-JP" sz="24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explosion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Dangerous gas concentration is around 7%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(70000 ppm) or more. If using Formaldehyde 10g/1m3, gas concentration will be around 0.7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%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(7000ppm)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(Note1) So, never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mistake Formaldehyde amount.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CE89F27E-89B6-44FB-B075-2C9914122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60596"/>
              </p:ext>
            </p:extLst>
          </p:nvPr>
        </p:nvGraphicFramePr>
        <p:xfrm>
          <a:off x="7901797" y="1957479"/>
          <a:ext cx="4255697" cy="454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924">
                  <a:extLst>
                    <a:ext uri="{9D8B030D-6E8A-4147-A177-3AD203B41FA5}">
                      <a16:colId xmlns:a16="http://schemas.microsoft.com/office/drawing/2014/main" val="1641929222"/>
                    </a:ext>
                  </a:extLst>
                </a:gridCol>
                <a:gridCol w="3036773">
                  <a:extLst>
                    <a:ext uri="{9D8B030D-6E8A-4147-A177-3AD203B41FA5}">
                      <a16:colId xmlns:a16="http://schemas.microsoft.com/office/drawing/2014/main" val="1712083412"/>
                    </a:ext>
                  </a:extLst>
                </a:gridCol>
              </a:tblGrid>
              <a:tr h="676187">
                <a:tc>
                  <a:txBody>
                    <a:bodyPr/>
                    <a:lstStyle/>
                    <a:p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Concentration [ppm]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Effect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6445"/>
                  </a:ext>
                </a:extLst>
              </a:tr>
              <a:tr h="404633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0.8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Feeling smell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734636"/>
                  </a:ext>
                </a:extLst>
              </a:tr>
              <a:tr h="1315056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2.0 – 3.0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Feeling slight irritation to eyes, nose and throat. Acceptable for around 3 hours.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653822"/>
                  </a:ext>
                </a:extLst>
              </a:tr>
              <a:tr h="1011581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Feeling irritation. Acceptable for around 10 to 30 minutes.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11252"/>
                  </a:ext>
                </a:extLst>
              </a:tr>
              <a:tr h="404633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15.0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coughing.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414143"/>
                  </a:ext>
                </a:extLst>
              </a:tr>
              <a:tr h="404633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20.0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Feeling strong irritation.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451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26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Note1/ Formaldehyde gas concentration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6548247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Formaldehyde supply = 10g/1m3 of dry Air,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Gas volume = 22.4litter x 10g/30g = 7.5litter.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Air volume = 1000litter,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Gas concentration = 7.5 / 1007.5 = 7400ppm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(volume based, almost same to mass based).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Minimum concentration for fumigation is 700ppm or more. But absorption, precipitation, leakage and others will occur. So, Formaldehyde should be supplied than required amount.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86DF771C-A9FA-4424-A1D1-CE091929D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4929"/>
              </p:ext>
            </p:extLst>
          </p:nvPr>
        </p:nvGraphicFramePr>
        <p:xfrm>
          <a:off x="7366958" y="2228276"/>
          <a:ext cx="4545642" cy="4182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755">
                  <a:extLst>
                    <a:ext uri="{9D8B030D-6E8A-4147-A177-3AD203B41FA5}">
                      <a16:colId xmlns:a16="http://schemas.microsoft.com/office/drawing/2014/main" val="844065808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15840751"/>
                    </a:ext>
                  </a:extLst>
                </a:gridCol>
                <a:gridCol w="1681672">
                  <a:extLst>
                    <a:ext uri="{9D8B030D-6E8A-4147-A177-3AD203B41FA5}">
                      <a16:colId xmlns:a16="http://schemas.microsoft.com/office/drawing/2014/main" val="3186448149"/>
                    </a:ext>
                  </a:extLst>
                </a:gridCol>
              </a:tblGrid>
              <a:tr h="522817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Chemical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Formula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Mass [g/mol]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458080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Formaldehyde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HCHO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430040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Air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N2+O2+Ar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76064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Nitrogen	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28x78%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553789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Oxygen	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O2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32x21%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00188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Argon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40x1%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95096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66900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131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47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Preparation/ Working plan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71998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Make work plan in order to get agreement with customer. Work plan must include schedule, method, trouble shooting,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Before making work plan, confirm below with customer. 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- Is Formaldehyde effective for pathogen used by customer? 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- Does customer have BSL guideline or SOP related to work?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- Formaldehyde gas may leak a little to surroundings room and outside.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- Air conditioning system and equipment in room is stopped during work.</a:t>
            </a:r>
          </a:p>
        </p:txBody>
      </p:sp>
    </p:spTree>
    <p:extLst>
      <p:ext uri="{BB962C8B-B14F-4D97-AF65-F5344CB8AC3E}">
        <p14:creationId xmlns:p14="http://schemas.microsoft.com/office/powerpoint/2010/main" val="220262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Preparation/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Equipment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material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0" y="1915065"/>
            <a:ext cx="11243947" cy="4942936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PPE (gown, mask, glove , goggle) (Note2)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Sheets and adhesive tape (to cover gap and equipment)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(usually Paraformaldehyde)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Ammonia (to neutralize Formaldehyde) (Note3)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Heater (to evaporate Formaldehyde)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Heater (to evaporate Ammonia)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Fan (to diffuse gas throughout room, if needed)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Mass meter (to measure amount of Formaldehyde and Ammonia)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Thermometer and hygrometer (to measure room temperature and humidity)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Chemical indicator, bio-indicator or Formaldehyde concentration detector (Note4)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C7D994E-5590-4F76-B816-0E00F6D43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658" y="2619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1382000" cy="970450"/>
          </a:xfrm>
        </p:spPr>
        <p:txBody>
          <a:bodyPr/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Note2/ PPE (gown, mask, glove, goggle) 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3698E10-1EA2-55A6-D6D9-F38FFDA6D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24283"/>
              </p:ext>
            </p:extLst>
          </p:nvPr>
        </p:nvGraphicFramePr>
        <p:xfrm>
          <a:off x="940858" y="2165008"/>
          <a:ext cx="1112028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090">
                  <a:extLst>
                    <a:ext uri="{9D8B030D-6E8A-4147-A177-3AD203B41FA5}">
                      <a16:colId xmlns:a16="http://schemas.microsoft.com/office/drawing/2014/main" val="2335570609"/>
                    </a:ext>
                  </a:extLst>
                </a:gridCol>
                <a:gridCol w="1786597">
                  <a:extLst>
                    <a:ext uri="{9D8B030D-6E8A-4147-A177-3AD203B41FA5}">
                      <a16:colId xmlns:a16="http://schemas.microsoft.com/office/drawing/2014/main" val="2534293920"/>
                    </a:ext>
                  </a:extLst>
                </a:gridCol>
                <a:gridCol w="5505596">
                  <a:extLst>
                    <a:ext uri="{9D8B030D-6E8A-4147-A177-3AD203B41FA5}">
                      <a16:colId xmlns:a16="http://schemas.microsoft.com/office/drawing/2014/main" val="3725154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Phase</a:t>
                      </a:r>
                      <a:endParaRPr kumimoji="1" lang="ja-JP" altLang="en-US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Risk</a:t>
                      </a:r>
                      <a:endParaRPr kumimoji="1" lang="ja-JP" altLang="en-US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PPE</a:t>
                      </a:r>
                      <a:endParaRPr kumimoji="1" lang="ja-JP" altLang="en-US" sz="2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91625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Before fumigation,</a:t>
                      </a:r>
                    </a:p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Caring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Pathogen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Gown, surgical mask, plastic glove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17122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Before fumigation,</a:t>
                      </a:r>
                    </a:p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Handling chemicals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Pathogen,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Chemicals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Gown, surgical mask, rubber glove, goggle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32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During fumigation</a:t>
                      </a:r>
                    </a:p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(Emergency)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Pathogen,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Chemicals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Gown, gas mask, rubber glove, goggle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28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After fumigation,</a:t>
                      </a:r>
                    </a:p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Before CI check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Pathogen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Same to ‘Before fumigation’.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569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After fumigation,</a:t>
                      </a:r>
                    </a:p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After CI OK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None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None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29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29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Note3/ Neutralization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6358465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6HCHO + 4NH3 -&gt; C6H12N4 + 6H2O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HCHO : NH3 = 6 : 4 = 1 : 0.67 (mol)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HCHO : NH3 = 240 : 68 = 1 : 0.28 (mass)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b="0" i="0" u="none" strike="noStrike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C6H12N4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usually white powder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also used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as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Preservative for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food.</a:t>
            </a:r>
          </a:p>
          <a:p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D6574DA5-04F5-4EE4-8082-FB1AEFDFF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75065"/>
              </p:ext>
            </p:extLst>
          </p:nvPr>
        </p:nvGraphicFramePr>
        <p:xfrm>
          <a:off x="7366958" y="2228276"/>
          <a:ext cx="4545642" cy="4182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755">
                  <a:extLst>
                    <a:ext uri="{9D8B030D-6E8A-4147-A177-3AD203B41FA5}">
                      <a16:colId xmlns:a16="http://schemas.microsoft.com/office/drawing/2014/main" val="844065808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15840751"/>
                    </a:ext>
                  </a:extLst>
                </a:gridCol>
                <a:gridCol w="1681672">
                  <a:extLst>
                    <a:ext uri="{9D8B030D-6E8A-4147-A177-3AD203B41FA5}">
                      <a16:colId xmlns:a16="http://schemas.microsoft.com/office/drawing/2014/main" val="3186448149"/>
                    </a:ext>
                  </a:extLst>
                </a:gridCol>
              </a:tblGrid>
              <a:tr h="522817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Material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Formula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Mass [g/mol]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458080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Formaldehyde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HCHO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430040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Ammonia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NH3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76064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Hexamine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C6H12N4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553789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Water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00188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95096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66900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131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47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Note4/ Decontamination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indicator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9056808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‘F-Sign’ is one of chemical indicator. It develops color due to exposure to Formaldehyde gas, and the higher exposed concentration and the longer exposed time, the deeper develops color.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‘</a:t>
            </a:r>
            <a:r>
              <a:rPr lang="en-US" altLang="ja-JP" sz="2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ProSpore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II’ is one of bio-indicator. It contains 10</a:t>
            </a:r>
            <a:r>
              <a:rPr lang="en-US" altLang="ja-JP" sz="2400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spores of Bacillus subtilis. After exposure to Formaldehyde gas, it is cultured at 31degC for 72hours to confirm survival of bacteria.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‘NABA’ is Formaldehyde gas concentration detector. It can detect 0 to 10000ppm. It can have some sensors.</a:t>
            </a:r>
          </a:p>
          <a:p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EF28841-33F8-47FA-9D5E-9D0571F9A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125" y="3565162"/>
            <a:ext cx="2160000" cy="1620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300A5E6-87B1-477F-A16C-39B9A9527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8125" y="1911520"/>
            <a:ext cx="2160000" cy="162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45DEA7A-8420-42B0-85CA-228BB49C2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125" y="5218804"/>
            <a:ext cx="21621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92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ォータブル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クォータブル</Template>
  <TotalTime>12237</TotalTime>
  <Words>3547</Words>
  <Application>Microsoft Office PowerPoint</Application>
  <PresentationFormat>ワイド画面</PresentationFormat>
  <Paragraphs>312</Paragraphs>
  <Slides>21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ＭＳ Ｐゴシック</vt:lpstr>
      <vt:lpstr>Meiryo</vt:lpstr>
      <vt:lpstr>游ゴシック</vt:lpstr>
      <vt:lpstr>Century Gothic</vt:lpstr>
      <vt:lpstr>Wingdings 2</vt:lpstr>
      <vt:lpstr>クォータブル</vt:lpstr>
      <vt:lpstr>Formaldehyde gas fumigation</vt:lpstr>
      <vt:lpstr>Scope of application</vt:lpstr>
      <vt:lpstr>Caution!</vt:lpstr>
      <vt:lpstr>Note1/ Formaldehyde gas concentration</vt:lpstr>
      <vt:lpstr>Preparation/ Working plan</vt:lpstr>
      <vt:lpstr>Preparation/ Equipment and material</vt:lpstr>
      <vt:lpstr>Note2/ PPE (gown, mask, glove, goggle) </vt:lpstr>
      <vt:lpstr>Note3/ Neutralization</vt:lpstr>
      <vt:lpstr>Note4/ Decontamination indicator</vt:lpstr>
      <vt:lpstr>Working procedure/ Pre decontamination (1/2)</vt:lpstr>
      <vt:lpstr>Working procedure/ Pre decontamination (2/2)</vt:lpstr>
      <vt:lpstr>Note5/ Temperature and Humidity</vt:lpstr>
      <vt:lpstr>Note6/ Equipment and material</vt:lpstr>
      <vt:lpstr>Working procedure/ Decontamination</vt:lpstr>
      <vt:lpstr>Note7/ Evaporating time</vt:lpstr>
      <vt:lpstr>Working procedure/ Post decontamination</vt:lpstr>
      <vt:lpstr>Note8/ Ventilation </vt:lpstr>
      <vt:lpstr>Judgement</vt:lpstr>
      <vt:lpstr>Working procedure/ Trouble shooting</vt:lpstr>
      <vt:lpstr>Quotation and Reference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三木 秀樹</dc:creator>
  <cp:lastModifiedBy>HIDEKI MIKI</cp:lastModifiedBy>
  <cp:revision>220</cp:revision>
  <dcterms:created xsi:type="dcterms:W3CDTF">2019-06-29T04:02:15Z</dcterms:created>
  <dcterms:modified xsi:type="dcterms:W3CDTF">2023-12-17T07:51:42Z</dcterms:modified>
</cp:coreProperties>
</file>