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3" r:id="rId4"/>
    <p:sldId id="260" r:id="rId5"/>
    <p:sldId id="261" r:id="rId6"/>
    <p:sldId id="262" r:id="rId7"/>
    <p:sldId id="257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53E474-FD2E-4F17-9076-5A7DF46B9B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sz="8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Energy saving </a:t>
            </a:r>
            <a:r>
              <a:rPr lang="en-US" altLang="ja-JP" sz="8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way in</a:t>
            </a:r>
            <a:br>
              <a:rPr lang="en-US" altLang="ja-JP" sz="8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8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Mobile BSL3 Lab</a:t>
            </a:r>
            <a:endParaRPr kumimoji="1" lang="ja-JP" altLang="en-US" sz="8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6CA53F-A4A0-45BC-A260-08CD21AEA2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1176224"/>
          </a:xfrm>
        </p:spPr>
        <p:txBody>
          <a:bodyPr>
            <a:normAutofit/>
          </a:bodyPr>
          <a:lstStyle/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28/8/2019/, 8/3/2020 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Miki Hideki</a:t>
            </a:r>
            <a:endParaRPr kumimoji="1"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9998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CA70D0-F98B-4970-9A3E-A96AA110D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3705729" cy="1367544"/>
          </a:xfrm>
        </p:spPr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Air conditioning system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59D91492-24A2-49B6-9506-9DC1FA6A6F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1281" y="604911"/>
            <a:ext cx="7568800" cy="6113262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7E37548-100A-44E9-A505-A94665B9FED9}"/>
              </a:ext>
            </a:extLst>
          </p:cNvPr>
          <p:cNvSpPr txBox="1"/>
          <p:nvPr/>
        </p:nvSpPr>
        <p:spPr>
          <a:xfrm>
            <a:off x="357809" y="2281293"/>
            <a:ext cx="41434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Note)</a:t>
            </a:r>
          </a:p>
          <a:p>
            <a:r>
              <a:rPr kumimoji="1" lang="en-US" altLang="ja-JP" dirty="0"/>
              <a:t>PFU: Pre (Rough &amp; Medium efficiency) Filter Unit</a:t>
            </a:r>
          </a:p>
          <a:p>
            <a:r>
              <a:rPr kumimoji="1" lang="en-US" altLang="ja-JP" dirty="0"/>
              <a:t>SFU: Supply (HEPA) Filter Unit</a:t>
            </a:r>
          </a:p>
          <a:p>
            <a:r>
              <a:rPr kumimoji="1" lang="en-US" altLang="ja-JP" dirty="0"/>
              <a:t>EFU: Exhaust (HEPA) Filter Unit</a:t>
            </a:r>
          </a:p>
          <a:p>
            <a:r>
              <a:rPr kumimoji="1" lang="en-US" altLang="ja-JP" dirty="0"/>
              <a:t>PAC: Packaged Air Conditioner</a:t>
            </a:r>
          </a:p>
          <a:p>
            <a:r>
              <a:rPr kumimoji="1" lang="en-US" altLang="ja-JP" dirty="0"/>
              <a:t>EF: Exhaust Fan</a:t>
            </a:r>
          </a:p>
          <a:p>
            <a:r>
              <a:rPr kumimoji="1" lang="en-US" altLang="ja-JP" dirty="0"/>
              <a:t>CAV: Constant Air Volume unit</a:t>
            </a:r>
          </a:p>
          <a:p>
            <a:r>
              <a:rPr kumimoji="1" lang="en-US" altLang="ja-JP" dirty="0"/>
              <a:t>MD: Motor Damper</a:t>
            </a:r>
          </a:p>
          <a:p>
            <a:r>
              <a:rPr kumimoji="1" lang="en-US" altLang="ja-JP" dirty="0"/>
              <a:t>SD: Shut off Damper</a:t>
            </a:r>
          </a:p>
          <a:p>
            <a:r>
              <a:rPr kumimoji="1" lang="en-US" altLang="ja-JP" dirty="0"/>
              <a:t>VD: Volume Damper</a:t>
            </a:r>
          </a:p>
          <a:p>
            <a:r>
              <a:rPr kumimoji="1" lang="en-US" altLang="ja-JP" dirty="0"/>
              <a:t>AP: Air Pump</a:t>
            </a:r>
          </a:p>
          <a:p>
            <a:r>
              <a:rPr kumimoji="1" lang="en-US" altLang="ja-JP" dirty="0"/>
              <a:t>BSC: Bio Safety Cabinet</a:t>
            </a:r>
          </a:p>
          <a:p>
            <a:r>
              <a:rPr kumimoji="1" lang="en-US" altLang="ja-JP" dirty="0"/>
              <a:t>PB: Pass Box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8755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CA70D0-F98B-4970-9A3E-A96AA110D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Air conditioning energy consumption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5" name="コンテンツ プレースホルダー 4">
            <a:extLst>
              <a:ext uri="{FF2B5EF4-FFF2-40B4-BE49-F238E27FC236}">
                <a16:creationId xmlns:a16="http://schemas.microsoft.com/office/drawing/2014/main" id="{498F93CB-E281-4B2E-AECD-4C8E030DFC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8440888"/>
              </p:ext>
            </p:extLst>
          </p:nvPr>
        </p:nvGraphicFramePr>
        <p:xfrm>
          <a:off x="819150" y="2222500"/>
          <a:ext cx="11094554" cy="386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3101">
                  <a:extLst>
                    <a:ext uri="{9D8B030D-6E8A-4147-A177-3AD203B41FA5}">
                      <a16:colId xmlns:a16="http://schemas.microsoft.com/office/drawing/2014/main" val="550951558"/>
                    </a:ext>
                  </a:extLst>
                </a:gridCol>
                <a:gridCol w="2598098">
                  <a:extLst>
                    <a:ext uri="{9D8B030D-6E8A-4147-A177-3AD203B41FA5}">
                      <a16:colId xmlns:a16="http://schemas.microsoft.com/office/drawing/2014/main" val="868703347"/>
                    </a:ext>
                  </a:extLst>
                </a:gridCol>
                <a:gridCol w="2498171">
                  <a:extLst>
                    <a:ext uri="{9D8B030D-6E8A-4147-A177-3AD203B41FA5}">
                      <a16:colId xmlns:a16="http://schemas.microsoft.com/office/drawing/2014/main" val="2466392060"/>
                    </a:ext>
                  </a:extLst>
                </a:gridCol>
                <a:gridCol w="3008075">
                  <a:extLst>
                    <a:ext uri="{9D8B030D-6E8A-4147-A177-3AD203B41FA5}">
                      <a16:colId xmlns:a16="http://schemas.microsoft.com/office/drawing/2014/main" val="450685116"/>
                    </a:ext>
                  </a:extLst>
                </a:gridCol>
                <a:gridCol w="1617109">
                  <a:extLst>
                    <a:ext uri="{9D8B030D-6E8A-4147-A177-3AD203B41FA5}">
                      <a16:colId xmlns:a16="http://schemas.microsoft.com/office/drawing/2014/main" val="2519491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Sign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Name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Source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Energy consumption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Note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079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PAC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Air conditioner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3Phase, 200V 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4.6kW (compressor), 1.5kW (indoor fan), 0.38kW (outdoor fan)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128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EF1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Fan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3Phase, 200V 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0.75kW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4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EF2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Fan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1Phase, 100V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0.1kW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6124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EF3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Fan (Ventilator)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1Phase, 100V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0.05kW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76453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EF4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Fan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3Phase, 200V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0.75kW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60225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BSC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Bio safety cabinet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1Phase, 100V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0.3kW (fan)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429878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Other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Controller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1Phase, 100V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0.2kW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39918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Total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8.63kW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259172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FF3274F-427A-495C-A5C0-40BE26286A10}"/>
              </a:ext>
            </a:extLst>
          </p:cNvPr>
          <p:cNvSpPr txBox="1"/>
          <p:nvPr/>
        </p:nvSpPr>
        <p:spPr>
          <a:xfrm>
            <a:off x="810000" y="6095998"/>
            <a:ext cx="11103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Except lighting fixture, experimental equipment and others.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0304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CA70D0-F98B-4970-9A3E-A96AA110D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Air conditioning Control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ED0123-1F58-4A11-9792-9819135E7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899139"/>
            <a:ext cx="11166962" cy="4783016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If the air filters are not clogged, the supply air volume to lab room and anteroom is constant due to CAV1 and CAV2.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Also the room pressure of lab room and anteroom is constant due to MD1 and MD2.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4876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CA70D0-F98B-4970-9A3E-A96AA110D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Energy Saving by stopping BSC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ED0123-1F58-4A11-9792-9819135E7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899139"/>
            <a:ext cx="11166962" cy="4783016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If stopping BSC, the supply air volume and room pressure will be constant.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If stopping BSC, energy saving amount is 0.3kW (BSC fan), and energy saving ratio is 0.3 / 8.63 = 3%.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buClr>
                <a:srgbClr val="9ECD33"/>
              </a:buClr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If stopping BSC and EF4, energy saving amount is 0.3 (BSC) + 1.5 (fan) = 1.8kW, and energy saving ratio is 1.8 / 8.63 = 21%.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013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CA70D0-F98B-4970-9A3E-A96AA110D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Energy Saving by other way (1/2)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ED0123-1F58-4A11-9792-9819135E7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48071"/>
            <a:ext cx="11166962" cy="4734084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If you want to reduce more energy consumption, I recommend 2 ways.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One is to stop cooling by the air conditioner panel.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If so, the air conditioner runs for only supplying air.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If stopping cooling. energy saving amount is 4.6 (compressor) + 0.38 (outdoor unit fan) = 4.98kW, and energy saving ratio is 4.98 / 8.63 = 58%.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But this way has the risk of breaking the freezer due to the high room temperature, so try carefully.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Instead of stopping cooling, setting temperature point higher is also effective.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This way needs no money.</a:t>
            </a:r>
          </a:p>
        </p:txBody>
      </p:sp>
    </p:spTree>
    <p:extLst>
      <p:ext uri="{BB962C8B-B14F-4D97-AF65-F5344CB8AC3E}">
        <p14:creationId xmlns:p14="http://schemas.microsoft.com/office/powerpoint/2010/main" val="1301972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CA70D0-F98B-4970-9A3E-A96AA110D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Energy Saving by other way (2/2)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ED0123-1F58-4A11-9792-9819135E7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48071"/>
            <a:ext cx="11166962" cy="4734084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If you want to reduce the energy consumption, I recommend 2 ways.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Another is to improve the air conditioning system in order to reduce the supply air volume in case of BSC stopping.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But the present control system cannot reduce the supply air volume.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If using inverter instead of CAV and MD, you may can.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This way needs large money and time.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6372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CA70D0-F98B-4970-9A3E-A96AA110D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End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ED0123-1F58-4A11-9792-9819135E7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Cost performance ratio is important.</a:t>
            </a:r>
            <a:endParaRPr kumimoji="1"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06796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ォータブル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クォータブル</Template>
  <TotalTime>171</TotalTime>
  <Words>495</Words>
  <Application>Microsoft Office PowerPoint</Application>
  <PresentationFormat>ワイド画面</PresentationFormat>
  <Paragraphs>77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ＭＳ Ｐゴシック</vt:lpstr>
      <vt:lpstr>Century Gothic</vt:lpstr>
      <vt:lpstr>Wingdings 2</vt:lpstr>
      <vt:lpstr>クォータブル</vt:lpstr>
      <vt:lpstr>Energy saving way in Mobile BSL3 Lab</vt:lpstr>
      <vt:lpstr>Air conditioning system</vt:lpstr>
      <vt:lpstr>Air conditioning energy consumption</vt:lpstr>
      <vt:lpstr>Air conditioning Control</vt:lpstr>
      <vt:lpstr>Energy Saving by stopping BSC</vt:lpstr>
      <vt:lpstr>Energy Saving by other way (1/2)</vt:lpstr>
      <vt:lpstr>Energy Saving by other way (2/2)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三木 秀樹</dc:creator>
  <cp:lastModifiedBy>三木一家</cp:lastModifiedBy>
  <cp:revision>25</cp:revision>
  <dcterms:created xsi:type="dcterms:W3CDTF">2019-08-25T04:22:47Z</dcterms:created>
  <dcterms:modified xsi:type="dcterms:W3CDTF">2020-03-09T00:20:14Z</dcterms:modified>
</cp:coreProperties>
</file>