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65" r:id="rId2"/>
    <p:sldId id="277" r:id="rId3"/>
    <p:sldId id="274" r:id="rId4"/>
    <p:sldId id="257" r:id="rId5"/>
    <p:sldId id="272" r:id="rId6"/>
    <p:sldId id="271" r:id="rId7"/>
    <p:sldId id="275" r:id="rId8"/>
    <p:sldId id="268" r:id="rId9"/>
    <p:sldId id="276" r:id="rId10"/>
    <p:sldId id="269" r:id="rId11"/>
    <p:sldId id="270" r:id="rId12"/>
    <p:sldId id="273"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882" autoAdjust="0"/>
  </p:normalViewPr>
  <p:slideViewPr>
    <p:cSldViewPr snapToGrid="0">
      <p:cViewPr varScale="1">
        <p:scale>
          <a:sx n="56" d="100"/>
          <a:sy n="56" d="100"/>
        </p:scale>
        <p:origin x="8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BF8B00-8E48-45C3-B645-3CBD66CC9C99}" type="datetimeFigureOut">
              <a:rPr kumimoji="1" lang="ja-JP" altLang="en-US" smtClean="0"/>
              <a:t>2024/2/3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BEB76-70F3-4603-9067-5EFCFBEDDC41}" type="slidenum">
              <a:rPr kumimoji="1" lang="ja-JP" altLang="en-US" smtClean="0"/>
              <a:t>‹#›</a:t>
            </a:fld>
            <a:endParaRPr kumimoji="1" lang="ja-JP" altLang="en-US"/>
          </a:p>
        </p:txBody>
      </p:sp>
    </p:spTree>
    <p:extLst>
      <p:ext uri="{BB962C8B-B14F-4D97-AF65-F5344CB8AC3E}">
        <p14:creationId xmlns:p14="http://schemas.microsoft.com/office/powerpoint/2010/main" val="25261264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冷凍機</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1</a:t>
            </a:fld>
            <a:endParaRPr kumimoji="1" lang="ja-JP" altLang="en-US"/>
          </a:p>
        </p:txBody>
      </p:sp>
    </p:spTree>
    <p:extLst>
      <p:ext uri="{BB962C8B-B14F-4D97-AF65-F5344CB8AC3E}">
        <p14:creationId xmlns:p14="http://schemas.microsoft.com/office/powerpoint/2010/main" val="2252224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高圧カット</a:t>
            </a:r>
            <a:endParaRPr kumimoji="1" lang="en-US" altLang="ja-JP" dirty="0"/>
          </a:p>
          <a:p>
            <a:r>
              <a:rPr kumimoji="1" lang="ja-JP" altLang="en-US" dirty="0"/>
              <a:t>・周囲の空気側での熱交換がうまくいかない場合、冷媒ガスが十分に冷やされず、ガス圧力が非常に高くなる。・すると圧力センサーが感知し、高圧カット機能が働き機械が停止する。高圧カットは、周囲温度の高さ、熱交換器の汚れ、熱交換器の出口から入口への空気の再循環などの何らかの理由で生じ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10</a:t>
            </a:fld>
            <a:endParaRPr kumimoji="1" lang="ja-JP" altLang="en-US"/>
          </a:p>
        </p:txBody>
      </p:sp>
    </p:spTree>
    <p:extLst>
      <p:ext uri="{BB962C8B-B14F-4D97-AF65-F5344CB8AC3E}">
        <p14:creationId xmlns:p14="http://schemas.microsoft.com/office/powerpoint/2010/main" val="2716159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低圧カット</a:t>
            </a:r>
          </a:p>
          <a:p>
            <a:r>
              <a:rPr kumimoji="1" lang="ja-JP" altLang="en-US" dirty="0"/>
              <a:t>・コンプレッサーモーターはコンプレッサー内に設置される</a:t>
            </a:r>
            <a:r>
              <a:rPr kumimoji="1" lang="en-US" altLang="ja-JP" dirty="0"/>
              <a:t>(</a:t>
            </a:r>
            <a:r>
              <a:rPr kumimoji="1" lang="ja-JP" altLang="en-US" dirty="0"/>
              <a:t>キャンドモーター</a:t>
            </a:r>
            <a:r>
              <a:rPr kumimoji="1" lang="en-US" altLang="ja-JP" dirty="0"/>
              <a:t>)</a:t>
            </a:r>
            <a:r>
              <a:rPr kumimoji="1" lang="ja-JP" altLang="en-US" dirty="0"/>
              <a:t>。モーターは冷媒ガスによって冷やされる。・もし冷媒ガスが不足するとモーターは冷やされなくなる。・すると圧力センサーが感知し、低圧カット機能が働き機械が停止する。・低圧カットは</a:t>
            </a:r>
            <a:r>
              <a:rPr kumimoji="1" lang="en-US" altLang="ja-JP" dirty="0"/>
              <a:t>(</a:t>
            </a:r>
            <a:r>
              <a:rPr kumimoji="1" lang="ja-JP" altLang="en-US" dirty="0"/>
              <a:t>多分ソケットからの</a:t>
            </a:r>
            <a:r>
              <a:rPr kumimoji="1" lang="en-US" altLang="ja-JP" dirty="0"/>
              <a:t>)</a:t>
            </a:r>
            <a:r>
              <a:rPr kumimoji="1" lang="ja-JP" altLang="en-US" dirty="0"/>
              <a:t>ガス漏れにより生じる。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11</a:t>
            </a:fld>
            <a:endParaRPr kumimoji="1" lang="ja-JP" altLang="en-US"/>
          </a:p>
        </p:txBody>
      </p:sp>
    </p:spTree>
    <p:extLst>
      <p:ext uri="{BB962C8B-B14F-4D97-AF65-F5344CB8AC3E}">
        <p14:creationId xmlns:p14="http://schemas.microsoft.com/office/powerpoint/2010/main" val="3890502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制御回路</a:t>
            </a:r>
          </a:p>
          <a:p>
            <a:r>
              <a:rPr kumimoji="1" lang="ja-JP" altLang="en-US" dirty="0"/>
              <a:t>・冷凍機の制御回路の例は右に示される。・制御回路は高圧カット機能、低圧カット機能、室温制御機能を含む。・最近のモーターはインバーターで制御される。 その場合、室温制御機能はインバーターによって行わる。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12</a:t>
            </a:fld>
            <a:endParaRPr kumimoji="1" lang="ja-JP" altLang="en-US"/>
          </a:p>
        </p:txBody>
      </p:sp>
    </p:spTree>
    <p:extLst>
      <p:ext uri="{BB962C8B-B14F-4D97-AF65-F5344CB8AC3E}">
        <p14:creationId xmlns:p14="http://schemas.microsoft.com/office/powerpoint/2010/main" val="2284202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a:t>・ 私達の仕事に</a:t>
            </a:r>
            <a:r>
              <a:rPr kumimoji="1" lang="ja-JP" altLang="en-US" dirty="0"/>
              <a:t>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dirty="0"/>
              <a:t>: http://gaga.jellybean.jp/indexbsl.html</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13</a:t>
            </a:fld>
            <a:endParaRPr kumimoji="1" lang="ja-JP" altLang="en-US"/>
          </a:p>
        </p:txBody>
      </p:sp>
    </p:spTree>
    <p:extLst>
      <p:ext uri="{BB962C8B-B14F-4D97-AF65-F5344CB8AC3E}">
        <p14:creationId xmlns:p14="http://schemas.microsoft.com/office/powerpoint/2010/main" val="268793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冷凍</a:t>
            </a:r>
          </a:p>
          <a:p>
            <a:r>
              <a:rPr kumimoji="1" lang="ja-JP" altLang="en-US" dirty="0"/>
              <a:t>・熱は高温から低温へ流れる。・もし部屋の温度が周囲の温度より低ければ、熱は周囲から部屋へ流れる。そのため、部屋の空気を周囲の空気で直接冷やすことはできない。・どのように部屋の空気は周囲の空気によって冷やされるのか</a:t>
            </a:r>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2</a:t>
            </a:fld>
            <a:endParaRPr kumimoji="1" lang="ja-JP" altLang="en-US"/>
          </a:p>
        </p:txBody>
      </p:sp>
    </p:spTree>
    <p:extLst>
      <p:ext uri="{BB962C8B-B14F-4D97-AF65-F5344CB8AC3E}">
        <p14:creationId xmlns:p14="http://schemas.microsoft.com/office/powerpoint/2010/main" val="349350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冷凍機</a:t>
            </a:r>
          </a:p>
          <a:p>
            <a:r>
              <a:rPr kumimoji="1" lang="ja-JP" altLang="en-US" dirty="0"/>
              <a:t>・冷凍機は熱を低温から高温へ流すことができる。・冷凍機はチラー、エアコン、冷蔵庫などを含む。チラーは右に示される。・冷凍機には機械式、化学式、電子式</a:t>
            </a:r>
            <a:r>
              <a:rPr kumimoji="1" lang="en-US" altLang="ja-JP" dirty="0"/>
              <a:t>(</a:t>
            </a:r>
            <a:r>
              <a:rPr kumimoji="1" lang="ja-JP" altLang="en-US" dirty="0"/>
              <a:t>ペルチェ素子</a:t>
            </a:r>
            <a:r>
              <a:rPr kumimoji="1" lang="en-US" altLang="ja-JP" dirty="0"/>
              <a:t>)</a:t>
            </a:r>
            <a:r>
              <a:rPr kumimoji="1" lang="ja-JP" altLang="en-US" dirty="0"/>
              <a:t>のような種類がある。・代表的なものは機械式である。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3</a:t>
            </a:fld>
            <a:endParaRPr kumimoji="1" lang="ja-JP" altLang="en-US"/>
          </a:p>
        </p:txBody>
      </p:sp>
    </p:spTree>
    <p:extLst>
      <p:ext uri="{BB962C8B-B14F-4D97-AF65-F5344CB8AC3E}">
        <p14:creationId xmlns:p14="http://schemas.microsoft.com/office/powerpoint/2010/main" val="171214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機械式</a:t>
            </a:r>
          </a:p>
          <a:p>
            <a:r>
              <a:rPr kumimoji="1" lang="ja-JP" altLang="en-US" dirty="0"/>
              <a:t>・機械式はコンプレッサーを持つ。・また機械式は空冷式と水冷式の</a:t>
            </a:r>
            <a:r>
              <a:rPr kumimoji="1" lang="en-US" altLang="ja-JP" dirty="0"/>
              <a:t>2</a:t>
            </a:r>
            <a:r>
              <a:rPr kumimoji="1" lang="ja-JP" altLang="en-US" dirty="0"/>
              <a:t>種類がある。・簡単なものはエアコンや冷凍庫のような空冷式である。エアコンは右に示される。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4</a:t>
            </a:fld>
            <a:endParaRPr kumimoji="1" lang="ja-JP" altLang="en-US"/>
          </a:p>
        </p:txBody>
      </p:sp>
    </p:spTree>
    <p:extLst>
      <p:ext uri="{BB962C8B-B14F-4D97-AF65-F5344CB8AC3E}">
        <p14:creationId xmlns:p14="http://schemas.microsoft.com/office/powerpoint/2010/main" val="4080237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冷凍の仕組み</a:t>
            </a:r>
            <a:r>
              <a:rPr kumimoji="1" lang="en-US" altLang="ja-JP" dirty="0"/>
              <a:t>(</a:t>
            </a:r>
            <a:r>
              <a:rPr kumimoji="1" lang="ja-JP" altLang="en-US" dirty="0"/>
              <a:t>冷凍サイクル</a:t>
            </a:r>
            <a:r>
              <a:rPr kumimoji="1" lang="en-US" altLang="ja-JP" dirty="0"/>
              <a:t>)</a:t>
            </a:r>
            <a:endParaRPr kumimoji="1" lang="ja-JP" altLang="en-US" dirty="0"/>
          </a:p>
          <a:p>
            <a:r>
              <a:rPr kumimoji="1" lang="ja-JP" altLang="en-US" dirty="0"/>
              <a:t>・冷媒気体を圧縮すると気体の温度は高くなる。・気体は周囲の空気によって冷却される。 すると気体は液体に変わる。・液体が膨張すると液体の温度は低くなる。・液体は室内の空気を冷やすことができる。すると液体は気体に変わる。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5</a:t>
            </a:fld>
            <a:endParaRPr kumimoji="1" lang="ja-JP" altLang="en-US"/>
          </a:p>
        </p:txBody>
      </p:sp>
    </p:spTree>
    <p:extLst>
      <p:ext uri="{BB962C8B-B14F-4D97-AF65-F5344CB8AC3E}">
        <p14:creationId xmlns:p14="http://schemas.microsoft.com/office/powerpoint/2010/main" val="1615362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エアコン</a:t>
            </a:r>
            <a:r>
              <a:rPr kumimoji="1" lang="en-US" altLang="ja-JP" dirty="0"/>
              <a:t>(</a:t>
            </a:r>
            <a:r>
              <a:rPr kumimoji="1" lang="ja-JP" altLang="en-US" dirty="0"/>
              <a:t>一体式</a:t>
            </a:r>
            <a:r>
              <a:rPr kumimoji="1" lang="en-US" altLang="ja-JP" dirty="0"/>
              <a:t>)</a:t>
            </a:r>
          </a:p>
          <a:p>
            <a:r>
              <a:rPr kumimoji="1" lang="ja-JP" altLang="en-US" dirty="0"/>
              <a:t>・一体式エアコンの場合、右下に示されるように冷凍サイクルの全てを含む。・代表的なものは右上のような壁貫通式エアコンである。・冷凍庫はオールインワンエアコンに似ている。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6</a:t>
            </a:fld>
            <a:endParaRPr kumimoji="1" lang="ja-JP" altLang="en-US"/>
          </a:p>
        </p:txBody>
      </p:sp>
    </p:spTree>
    <p:extLst>
      <p:ext uri="{BB962C8B-B14F-4D97-AF65-F5344CB8AC3E}">
        <p14:creationId xmlns:p14="http://schemas.microsoft.com/office/powerpoint/2010/main" val="102089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エアコン</a:t>
            </a:r>
            <a:r>
              <a:rPr kumimoji="1" lang="en-US" altLang="ja-JP" dirty="0"/>
              <a:t>(</a:t>
            </a:r>
            <a:r>
              <a:rPr kumimoji="1" lang="ja-JP" altLang="en-US" dirty="0"/>
              <a:t>分割式</a:t>
            </a:r>
            <a:r>
              <a:rPr kumimoji="1" lang="en-US" altLang="ja-JP" dirty="0"/>
              <a:t>)</a:t>
            </a:r>
          </a:p>
          <a:p>
            <a:r>
              <a:rPr kumimoji="1" lang="ja-JP" altLang="en-US" dirty="0"/>
              <a:t>・分割式エアコンの場合、右に示されるように、室内機は冷凍サイクル内の「室内空気との熱交換器」を含み、室外機はその他を含む。・室内機と室外機の間の冷媒配管を必要とする。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7</a:t>
            </a:fld>
            <a:endParaRPr kumimoji="1" lang="ja-JP" altLang="en-US"/>
          </a:p>
        </p:txBody>
      </p:sp>
    </p:spTree>
    <p:extLst>
      <p:ext uri="{BB962C8B-B14F-4D97-AF65-F5344CB8AC3E}">
        <p14:creationId xmlns:p14="http://schemas.microsoft.com/office/powerpoint/2010/main" val="2628795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チラー</a:t>
            </a:r>
            <a:r>
              <a:rPr kumimoji="1" lang="en-US" altLang="ja-JP" dirty="0"/>
              <a:t>(</a:t>
            </a:r>
            <a:r>
              <a:rPr kumimoji="1" lang="ja-JP" altLang="en-US" dirty="0"/>
              <a:t>空冷式</a:t>
            </a:r>
            <a:r>
              <a:rPr kumimoji="1" lang="en-US" altLang="ja-JP" dirty="0"/>
              <a:t>)</a:t>
            </a:r>
          </a:p>
          <a:p>
            <a:r>
              <a:rPr kumimoji="1" lang="ja-JP" altLang="en-US" dirty="0"/>
              <a:t>・空冷式チラーの場合、右に示されるように冷凍サイクルの全てを含む。・チラーは室内空気ではなく冷水を冷却する。 そのため、冷水配管を必要とする。・冷水は</a:t>
            </a:r>
            <a:r>
              <a:rPr kumimoji="1" lang="en-US" altLang="ja-JP" dirty="0"/>
              <a:t>AHU(</a:t>
            </a:r>
            <a:r>
              <a:rPr kumimoji="1" lang="ja-JP" altLang="en-US" dirty="0"/>
              <a:t>エアハンドリングユニット</a:t>
            </a:r>
            <a:r>
              <a:rPr kumimoji="1" lang="en-US" altLang="ja-JP" dirty="0"/>
              <a:t>)</a:t>
            </a:r>
            <a:r>
              <a:rPr kumimoji="1" lang="ja-JP" altLang="en-US" dirty="0"/>
              <a:t>や</a:t>
            </a:r>
            <a:r>
              <a:rPr kumimoji="1" lang="en-US" altLang="ja-JP" dirty="0"/>
              <a:t>FCU(</a:t>
            </a:r>
            <a:r>
              <a:rPr kumimoji="1" lang="ja-JP" altLang="en-US" dirty="0"/>
              <a:t>ファンコイルユニット</a:t>
            </a:r>
            <a:r>
              <a:rPr kumimoji="1" lang="en-US" altLang="ja-JP" dirty="0"/>
              <a:t>)</a:t>
            </a:r>
            <a:r>
              <a:rPr kumimoji="1" lang="ja-JP" altLang="en-US" dirty="0"/>
              <a:t>のために使用される。</a:t>
            </a:r>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8</a:t>
            </a:fld>
            <a:endParaRPr kumimoji="1" lang="ja-JP" altLang="en-US"/>
          </a:p>
        </p:txBody>
      </p:sp>
    </p:spTree>
    <p:extLst>
      <p:ext uri="{BB962C8B-B14F-4D97-AF65-F5344CB8AC3E}">
        <p14:creationId xmlns:p14="http://schemas.microsoft.com/office/powerpoint/2010/main" val="66031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チラー</a:t>
            </a:r>
            <a:r>
              <a:rPr kumimoji="1" lang="en-US" altLang="ja-JP" dirty="0"/>
              <a:t>(</a:t>
            </a:r>
            <a:r>
              <a:rPr kumimoji="1" lang="ja-JP" altLang="en-US" dirty="0"/>
              <a:t>水冷式</a:t>
            </a:r>
            <a:r>
              <a:rPr kumimoji="1" lang="en-US" altLang="ja-JP" dirty="0"/>
              <a:t>)</a:t>
            </a:r>
          </a:p>
          <a:p>
            <a:r>
              <a:rPr kumimoji="1" lang="ja-JP" altLang="en-US" dirty="0"/>
              <a:t>・水冷式チラーの場合、右に示されるように空冷式と同じく冷凍サイクルの全てを含む。・チラーは周囲の空気ではなく冷却水によって冷却される。 そのため、冷却塔、冷却水ポンプ、冷却水配管を必要とするこ。</a:t>
            </a:r>
            <a:endParaRPr kumimoji="1" lang="en-US" altLang="ja-JP" dirty="0"/>
          </a:p>
        </p:txBody>
      </p:sp>
      <p:sp>
        <p:nvSpPr>
          <p:cNvPr id="4" name="スライド番号プレースホルダー 3"/>
          <p:cNvSpPr>
            <a:spLocks noGrp="1"/>
          </p:cNvSpPr>
          <p:nvPr>
            <p:ph type="sldNum" sz="quarter" idx="5"/>
          </p:nvPr>
        </p:nvSpPr>
        <p:spPr/>
        <p:txBody>
          <a:bodyPr/>
          <a:lstStyle/>
          <a:p>
            <a:fld id="{9C0BEB76-70F3-4603-9067-5EFCFBEDDC41}" type="slidenum">
              <a:rPr kumimoji="1" lang="ja-JP" altLang="en-US" smtClean="0"/>
              <a:t>9</a:t>
            </a:fld>
            <a:endParaRPr kumimoji="1" lang="ja-JP" altLang="en-US"/>
          </a:p>
        </p:txBody>
      </p:sp>
    </p:spTree>
    <p:extLst>
      <p:ext uri="{BB962C8B-B14F-4D97-AF65-F5344CB8AC3E}">
        <p14:creationId xmlns:p14="http://schemas.microsoft.com/office/powerpoint/2010/main" val="1112107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2/3/2024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2/3/2024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Refrigerator</a:t>
            </a:r>
            <a:r>
              <a:rPr lang="en-US" altLang="ja-JP" sz="6600" dirty="0">
                <a:latin typeface="ＭＳ Ｐゴシック" panose="020B0600070205080204" pitchFamily="50" charset="-128"/>
                <a:ea typeface="ＭＳ Ｐゴシック" panose="020B0600070205080204" pitchFamily="50" charset="-128"/>
              </a:rPr>
              <a:t> </a:t>
            </a:r>
            <a:br>
              <a:rPr lang="en-US" altLang="ja-JP" sz="6600" dirty="0">
                <a:latin typeface="ＭＳ Ｐゴシック" panose="020B0600070205080204" pitchFamily="50" charset="-128"/>
                <a:ea typeface="ＭＳ Ｐゴシック" panose="020B0600070205080204" pitchFamily="50" charset="-128"/>
              </a:rPr>
            </a:br>
            <a:r>
              <a:rPr lang="en-US" altLang="ja-JP" sz="6600" dirty="0">
                <a:latin typeface="ＭＳ Ｐゴシック" panose="020B0600070205080204" pitchFamily="50" charset="-128"/>
                <a:ea typeface="ＭＳ Ｐゴシック" panose="020B0600070205080204" pitchFamily="50" charset="-128"/>
              </a:rPr>
              <a:t>(Refrigerating</a:t>
            </a:r>
            <a:r>
              <a:rPr lang="ja-JP" altLang="en-US" sz="6600" dirty="0">
                <a:latin typeface="ＭＳ Ｐゴシック" panose="020B0600070205080204" pitchFamily="50" charset="-128"/>
                <a:ea typeface="ＭＳ Ｐゴシック" panose="020B0600070205080204" pitchFamily="50" charset="-128"/>
              </a:rPr>
              <a:t> </a:t>
            </a:r>
            <a:r>
              <a:rPr lang="en-US" altLang="ja-JP" sz="6600" dirty="0">
                <a:latin typeface="ＭＳ Ｐゴシック" panose="020B0600070205080204" pitchFamily="50" charset="-128"/>
                <a:ea typeface="ＭＳ Ｐゴシック" panose="020B0600070205080204" pitchFamily="50" charset="-128"/>
              </a:rPr>
              <a:t>machine)</a:t>
            </a:r>
            <a:r>
              <a:rPr kumimoji="1" lang="ja-JP" altLang="en-US" sz="6600" dirty="0">
                <a:latin typeface="ＭＳ Ｐゴシック" panose="020B0600070205080204" pitchFamily="50" charset="-128"/>
                <a:ea typeface="ＭＳ Ｐゴシック" panose="020B0600070205080204" pitchFamily="50" charset="-128"/>
              </a:rPr>
              <a:t> </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194852"/>
            <a:ext cx="10572000" cy="1663148"/>
          </a:xfrm>
        </p:spPr>
        <p:txBody>
          <a:bodyPr>
            <a:noAutofit/>
          </a:bodyPr>
          <a:lstStyle/>
          <a:p>
            <a:r>
              <a:rPr lang="en-US" altLang="ja-JP" sz="2400">
                <a:latin typeface="ＭＳ Ｐゴシック" panose="020B0600070205080204" pitchFamily="50" charset="-128"/>
                <a:ea typeface="ＭＳ Ｐゴシック" panose="020B0600070205080204" pitchFamily="50" charset="-128"/>
              </a:rPr>
              <a:t>03/02/2024</a:t>
            </a:r>
            <a:endParaRPr lang="en-US" altLang="ja-JP" sz="2400" dirty="0">
              <a:latin typeface="ＭＳ Ｐゴシック" panose="020B0600070205080204" pitchFamily="50" charset="-128"/>
              <a:ea typeface="ＭＳ Ｐゴシック" panose="020B0600070205080204" pitchFamily="50" charset="-128"/>
            </a:endParaRPr>
          </a:p>
          <a:p>
            <a:r>
              <a:rPr lang="en-US" altLang="ja-JP" sz="3200" dirty="0">
                <a:latin typeface="ＭＳ Ｐゴシック" panose="020B0600070205080204" pitchFamily="50" charset="-128"/>
                <a:ea typeface="ＭＳ Ｐゴシック" panose="020B0600070205080204" pitchFamily="50" charset="-128"/>
              </a:rPr>
              <a:t>Hideki Miki, Ph.D. (Engineering), JICA Expert</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1733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High pressure cut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653099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heat exchanging in surrounding air side does not work well, refrigerant gas is not enough cooled and gas pressure becomes very high. </a:t>
            </a:r>
          </a:p>
          <a:p>
            <a:r>
              <a:rPr lang="en-US" altLang="ja-JP" sz="2400" dirty="0">
                <a:latin typeface="ＭＳ Ｐゴシック" panose="020B0600070205080204" pitchFamily="50" charset="-128"/>
                <a:ea typeface="ＭＳ Ｐゴシック" panose="020B0600070205080204" pitchFamily="50" charset="-128"/>
              </a:rPr>
              <a:t>Then pressure sensor detects it and high pressure cut function works and machine stops.</a:t>
            </a:r>
          </a:p>
          <a:p>
            <a:r>
              <a:rPr lang="en-US" altLang="ja-JP" sz="2400" dirty="0">
                <a:latin typeface="ＭＳ Ｐゴシック" panose="020B0600070205080204" pitchFamily="50" charset="-128"/>
                <a:ea typeface="ＭＳ Ｐゴシック" panose="020B0600070205080204" pitchFamily="50" charset="-128"/>
              </a:rPr>
              <a:t>High pressure cut is caused by reasons such as high surrounding temperature, dirt on heat exchanger, air re-circulation from outlet to inlet</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in heat exchanger.  </a:t>
            </a:r>
          </a:p>
        </p:txBody>
      </p:sp>
      <p:pic>
        <p:nvPicPr>
          <p:cNvPr id="5" name="図 4">
            <a:extLst>
              <a:ext uri="{FF2B5EF4-FFF2-40B4-BE49-F238E27FC236}">
                <a16:creationId xmlns:a16="http://schemas.microsoft.com/office/drawing/2014/main" id="{CC7B34C0-B664-2C63-C2EA-6E2CB0AA5929}"/>
              </a:ext>
            </a:extLst>
          </p:cNvPr>
          <p:cNvPicPr>
            <a:picLocks noChangeAspect="1"/>
          </p:cNvPicPr>
          <p:nvPr/>
        </p:nvPicPr>
        <p:blipFill>
          <a:blip r:embed="rId3"/>
          <a:srcRect/>
          <a:stretch/>
        </p:blipFill>
        <p:spPr>
          <a:xfrm>
            <a:off x="7349706" y="2636625"/>
            <a:ext cx="4799997" cy="3599999"/>
          </a:xfrm>
          <a:prstGeom prst="rect">
            <a:avLst/>
          </a:prstGeom>
        </p:spPr>
      </p:pic>
    </p:spTree>
    <p:extLst>
      <p:ext uri="{BB962C8B-B14F-4D97-AF65-F5344CB8AC3E}">
        <p14:creationId xmlns:p14="http://schemas.microsoft.com/office/powerpoint/2010/main" val="3054716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Low pressure cut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6548246"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Compressor motor is installed inside compressor (canned motor). Motor is cooled by refrigerant gas.</a:t>
            </a:r>
          </a:p>
          <a:p>
            <a:r>
              <a:rPr lang="en-US" altLang="ja-JP" sz="2400" dirty="0">
                <a:latin typeface="ＭＳ Ｐゴシック" panose="020B0600070205080204" pitchFamily="50" charset="-128"/>
                <a:ea typeface="ＭＳ Ｐゴシック" panose="020B0600070205080204" pitchFamily="50" charset="-128"/>
              </a:rPr>
              <a:t>If refrigerant gas is not enough, motor cannot be cooled. </a:t>
            </a:r>
          </a:p>
          <a:p>
            <a:r>
              <a:rPr lang="en-US" altLang="ja-JP" sz="2400" dirty="0">
                <a:latin typeface="ＭＳ Ｐゴシック" panose="020B0600070205080204" pitchFamily="50" charset="-128"/>
                <a:ea typeface="ＭＳ Ｐゴシック" panose="020B0600070205080204" pitchFamily="50" charset="-128"/>
              </a:rPr>
              <a:t>Then pressure sensor detects it and low pressure cut function works and machine stops.</a:t>
            </a:r>
          </a:p>
          <a:p>
            <a:r>
              <a:rPr lang="en-US" altLang="ja-JP" sz="2400" dirty="0">
                <a:latin typeface="ＭＳ Ｐゴシック" panose="020B0600070205080204" pitchFamily="50" charset="-128"/>
                <a:ea typeface="ＭＳ Ｐゴシック" panose="020B0600070205080204" pitchFamily="50" charset="-128"/>
              </a:rPr>
              <a:t>Low pressure cut is caused by gas leakage (maybe from socket).</a:t>
            </a:r>
          </a:p>
        </p:txBody>
      </p:sp>
      <p:pic>
        <p:nvPicPr>
          <p:cNvPr id="5" name="図 4">
            <a:extLst>
              <a:ext uri="{FF2B5EF4-FFF2-40B4-BE49-F238E27FC236}">
                <a16:creationId xmlns:a16="http://schemas.microsoft.com/office/drawing/2014/main" id="{30DD7B98-565C-470C-3764-0D1E493A913A}"/>
              </a:ext>
            </a:extLst>
          </p:cNvPr>
          <p:cNvPicPr>
            <a:picLocks noChangeAspect="1"/>
          </p:cNvPicPr>
          <p:nvPr/>
        </p:nvPicPr>
        <p:blipFill>
          <a:blip r:embed="rId3"/>
          <a:srcRect/>
          <a:stretch/>
        </p:blipFill>
        <p:spPr>
          <a:xfrm>
            <a:off x="7349705" y="2601790"/>
            <a:ext cx="4800000" cy="3600000"/>
          </a:xfrm>
          <a:prstGeom prst="rect">
            <a:avLst/>
          </a:prstGeom>
        </p:spPr>
      </p:pic>
    </p:spTree>
    <p:extLst>
      <p:ext uri="{BB962C8B-B14F-4D97-AF65-F5344CB8AC3E}">
        <p14:creationId xmlns:p14="http://schemas.microsoft.com/office/powerpoint/2010/main" val="361770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Control circuit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7433529"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Refrigerator control circuit sample is shown as right.</a:t>
            </a:r>
          </a:p>
          <a:p>
            <a:r>
              <a:rPr lang="en-US" altLang="ja-JP" sz="2400" dirty="0">
                <a:latin typeface="ＭＳ Ｐゴシック" panose="020B0600070205080204" pitchFamily="50" charset="-128"/>
                <a:ea typeface="ＭＳ Ｐゴシック" panose="020B0600070205080204" pitchFamily="50" charset="-128"/>
              </a:rPr>
              <a:t>Control circuit includes high pressure cut function and low pressure cut function and room air temperature control function.</a:t>
            </a:r>
          </a:p>
          <a:p>
            <a:r>
              <a:rPr lang="en-US" altLang="ja-JP" sz="2400" dirty="0">
                <a:latin typeface="ＭＳ Ｐゴシック" panose="020B0600070205080204" pitchFamily="50" charset="-128"/>
                <a:ea typeface="ＭＳ Ｐゴシック" panose="020B0600070205080204" pitchFamily="50" charset="-128"/>
              </a:rPr>
              <a:t>Recently motor is controlled by inverter. If so, room air temperature control function is done by inverter.  </a:t>
            </a:r>
          </a:p>
        </p:txBody>
      </p:sp>
      <p:pic>
        <p:nvPicPr>
          <p:cNvPr id="5" name="図 4">
            <a:extLst>
              <a:ext uri="{FF2B5EF4-FFF2-40B4-BE49-F238E27FC236}">
                <a16:creationId xmlns:a16="http://schemas.microsoft.com/office/drawing/2014/main" id="{B0CBD71B-D6DE-33C5-8402-8EE67665B61A}"/>
              </a:ext>
            </a:extLst>
          </p:cNvPr>
          <p:cNvPicPr>
            <a:picLocks noChangeAspect="1"/>
          </p:cNvPicPr>
          <p:nvPr/>
        </p:nvPicPr>
        <p:blipFill>
          <a:blip r:embed="rId3"/>
          <a:srcRect/>
          <a:stretch/>
        </p:blipFill>
        <p:spPr>
          <a:xfrm>
            <a:off x="8252241" y="2222287"/>
            <a:ext cx="3888000" cy="4319999"/>
          </a:xfrm>
          <a:prstGeom prst="rect">
            <a:avLst/>
          </a:prstGeom>
        </p:spPr>
      </p:pic>
    </p:spTree>
    <p:extLst>
      <p:ext uri="{BB962C8B-B14F-4D97-AF65-F5344CB8AC3E}">
        <p14:creationId xmlns:p14="http://schemas.microsoft.com/office/powerpoint/2010/main" val="138656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our work.</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Document server: http://gaga.jellybean.jp/indexbsl.html</a:t>
            </a: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416576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Refrigerating</a:t>
            </a:r>
            <a:r>
              <a:rPr kumimoji="1" lang="ja-JP" altLang="en-US" sz="4800" dirty="0">
                <a:latin typeface="ＭＳ Ｐゴシック" panose="020B0600070205080204" pitchFamily="50" charset="-128"/>
                <a:ea typeface="ＭＳ Ｐゴシック" panose="020B0600070205080204" pitchFamily="50" charset="-128"/>
              </a:rPr>
              <a:t> </a:t>
            </a: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1915065"/>
            <a:ext cx="6521530" cy="4942936"/>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Heat flows from high temperature to low temperature.</a:t>
            </a:r>
          </a:p>
          <a:p>
            <a:r>
              <a:rPr lang="en-US" altLang="ja-JP" sz="2400" dirty="0">
                <a:latin typeface="ＭＳ Ｐゴシック" panose="020B0600070205080204" pitchFamily="50" charset="-128"/>
                <a:ea typeface="ＭＳ Ｐゴシック" panose="020B0600070205080204" pitchFamily="50" charset="-128"/>
              </a:rPr>
              <a:t>If room air temperature is lower than surrounding air temperature, heat flows from surrounding to room. So, room air cannot be directly cooled by surrounding air. </a:t>
            </a:r>
          </a:p>
          <a:p>
            <a:r>
              <a:rPr lang="en-US" altLang="ja-JP" sz="2400" dirty="0">
                <a:latin typeface="ＭＳ Ｐゴシック" panose="020B0600070205080204" pitchFamily="50" charset="-128"/>
                <a:ea typeface="ＭＳ Ｐゴシック" panose="020B0600070205080204" pitchFamily="50" charset="-128"/>
              </a:rPr>
              <a:t>How is room air cooled by surrounding air?</a:t>
            </a:r>
          </a:p>
        </p:txBody>
      </p:sp>
      <p:pic>
        <p:nvPicPr>
          <p:cNvPr id="6" name="図 5">
            <a:extLst>
              <a:ext uri="{FF2B5EF4-FFF2-40B4-BE49-F238E27FC236}">
                <a16:creationId xmlns:a16="http://schemas.microsoft.com/office/drawing/2014/main" id="{A65817F4-65AE-F32C-79C2-C42E81355805}"/>
              </a:ext>
            </a:extLst>
          </p:cNvPr>
          <p:cNvPicPr>
            <a:picLocks noChangeAspect="1"/>
          </p:cNvPicPr>
          <p:nvPr/>
        </p:nvPicPr>
        <p:blipFill>
          <a:blip r:embed="rId3"/>
          <a:stretch>
            <a:fillRect/>
          </a:stretch>
        </p:blipFill>
        <p:spPr>
          <a:xfrm>
            <a:off x="7340242" y="2603776"/>
            <a:ext cx="4799999" cy="3600000"/>
          </a:xfrm>
          <a:prstGeom prst="rect">
            <a:avLst/>
          </a:prstGeom>
        </p:spPr>
      </p:pic>
    </p:spTree>
    <p:extLst>
      <p:ext uri="{BB962C8B-B14F-4D97-AF65-F5344CB8AC3E}">
        <p14:creationId xmlns:p14="http://schemas.microsoft.com/office/powerpoint/2010/main" val="368054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Refrigerator</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6521529"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Refrigerator can flow heat from low temperature to high temperature.</a:t>
            </a:r>
          </a:p>
          <a:p>
            <a:r>
              <a:rPr lang="en-US" altLang="ja-JP" sz="2400" dirty="0">
                <a:latin typeface="ＭＳ Ｐゴシック" panose="020B0600070205080204" pitchFamily="50" charset="-128"/>
                <a:ea typeface="ＭＳ Ｐゴシック" panose="020B0600070205080204" pitchFamily="50" charset="-128"/>
              </a:rPr>
              <a:t>Refrigerator includes chiller, air-conditioner, freezer and others. Chiller is shown as right.</a:t>
            </a:r>
          </a:p>
          <a:p>
            <a:r>
              <a:rPr lang="en-US" altLang="ja-JP" sz="2400" dirty="0">
                <a:latin typeface="ＭＳ Ｐゴシック" panose="020B0600070205080204" pitchFamily="50" charset="-128"/>
                <a:ea typeface="ＭＳ Ｐゴシック" panose="020B0600070205080204" pitchFamily="50" charset="-128"/>
              </a:rPr>
              <a:t>Refrigerator has some types such as mechanical type, chemical type, electronical type (Peltier device).</a:t>
            </a:r>
          </a:p>
          <a:p>
            <a:r>
              <a:rPr lang="en-US" altLang="ja-JP" sz="2400" dirty="0">
                <a:latin typeface="ＭＳ Ｐゴシック" panose="020B0600070205080204" pitchFamily="50" charset="-128"/>
                <a:ea typeface="ＭＳ Ｐゴシック" panose="020B0600070205080204" pitchFamily="50" charset="-128"/>
              </a:rPr>
              <a:t>Typical one is mechanical type. </a:t>
            </a:r>
          </a:p>
        </p:txBody>
      </p:sp>
      <p:pic>
        <p:nvPicPr>
          <p:cNvPr id="5" name="図 4" descr="干し草の上にいろいろな家&#10;&#10;低い精度で自動的に生成された説明">
            <a:extLst>
              <a:ext uri="{FF2B5EF4-FFF2-40B4-BE49-F238E27FC236}">
                <a16:creationId xmlns:a16="http://schemas.microsoft.com/office/drawing/2014/main" id="{FAED5C70-8AB1-4182-9CA0-6450767FA5E3}"/>
              </a:ext>
            </a:extLst>
          </p:cNvPr>
          <p:cNvPicPr>
            <a:picLocks noChangeAspect="1"/>
          </p:cNvPicPr>
          <p:nvPr/>
        </p:nvPicPr>
        <p:blipFill>
          <a:blip r:embed="rId3"/>
          <a:stretch>
            <a:fillRect/>
          </a:stretch>
        </p:blipFill>
        <p:spPr>
          <a:xfrm>
            <a:off x="7340241" y="2602119"/>
            <a:ext cx="4800000" cy="3600000"/>
          </a:xfrm>
          <a:prstGeom prst="rect">
            <a:avLst/>
          </a:prstGeom>
        </p:spPr>
      </p:pic>
    </p:spTree>
    <p:extLst>
      <p:ext uri="{BB962C8B-B14F-4D97-AF65-F5344CB8AC3E}">
        <p14:creationId xmlns:p14="http://schemas.microsoft.com/office/powerpoint/2010/main" val="2418358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Mechanical type</a:t>
            </a:r>
            <a:r>
              <a:rPr kumimoji="1" lang="ja-JP" altLang="en-US" sz="4800" dirty="0">
                <a:latin typeface="ＭＳ Ｐゴシック" panose="020B0600070205080204" pitchFamily="50" charset="-128"/>
                <a:ea typeface="ＭＳ Ｐゴシック" panose="020B0600070205080204" pitchFamily="50" charset="-128"/>
              </a:rPr>
              <a:t> </a:t>
            </a: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6858797"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Mechanical type has compressor. </a:t>
            </a:r>
          </a:p>
          <a:p>
            <a:r>
              <a:rPr lang="en-US" altLang="ja-JP" sz="2400" dirty="0">
                <a:latin typeface="ＭＳ Ｐゴシック" panose="020B0600070205080204" pitchFamily="50" charset="-128"/>
                <a:ea typeface="ＭＳ Ｐゴシック" panose="020B0600070205080204" pitchFamily="50" charset="-128"/>
              </a:rPr>
              <a:t>And mechanical type has 2 types such as air-cooled type, water cooled type. </a:t>
            </a:r>
          </a:p>
          <a:p>
            <a:r>
              <a:rPr lang="en-US" altLang="ja-JP" sz="2400" dirty="0">
                <a:latin typeface="ＭＳ Ｐゴシック" panose="020B0600070205080204" pitchFamily="50" charset="-128"/>
                <a:ea typeface="ＭＳ Ｐゴシック" panose="020B0600070205080204" pitchFamily="50" charset="-128"/>
              </a:rPr>
              <a:t>Simple one is air-cooled type such as air-conditioner and freezer. Air-conditioner is shown as right.</a:t>
            </a:r>
          </a:p>
        </p:txBody>
      </p:sp>
      <p:pic>
        <p:nvPicPr>
          <p:cNvPr id="5" name="図 4" descr="屋内, 電子機器, 座る, テーブル が含まれている画像&#10;&#10;自動的に生成された説明">
            <a:extLst>
              <a:ext uri="{FF2B5EF4-FFF2-40B4-BE49-F238E27FC236}">
                <a16:creationId xmlns:a16="http://schemas.microsoft.com/office/drawing/2014/main" id="{0117B956-CB6A-3EB1-7FF6-FB6EEA5367CA}"/>
              </a:ext>
            </a:extLst>
          </p:cNvPr>
          <p:cNvPicPr>
            <a:picLocks noChangeAspect="1"/>
          </p:cNvPicPr>
          <p:nvPr/>
        </p:nvPicPr>
        <p:blipFill>
          <a:blip r:embed="rId3"/>
          <a:stretch>
            <a:fillRect/>
          </a:stretch>
        </p:blipFill>
        <p:spPr>
          <a:xfrm>
            <a:off x="7821162" y="739963"/>
            <a:ext cx="4320000" cy="2160000"/>
          </a:xfrm>
          <a:prstGeom prst="rect">
            <a:avLst/>
          </a:prstGeom>
        </p:spPr>
      </p:pic>
      <p:pic>
        <p:nvPicPr>
          <p:cNvPr id="7" name="図 6" descr="建物, 屋内, 座る, 小さい が含まれている画像&#10;&#10;自動的に生成された説明">
            <a:extLst>
              <a:ext uri="{FF2B5EF4-FFF2-40B4-BE49-F238E27FC236}">
                <a16:creationId xmlns:a16="http://schemas.microsoft.com/office/drawing/2014/main" id="{2B0A4CBC-2F67-43A7-CBB0-84FCD2077D26}"/>
              </a:ext>
            </a:extLst>
          </p:cNvPr>
          <p:cNvPicPr>
            <a:picLocks noChangeAspect="1"/>
          </p:cNvPicPr>
          <p:nvPr/>
        </p:nvPicPr>
        <p:blipFill>
          <a:blip r:embed="rId4"/>
          <a:stretch>
            <a:fillRect/>
          </a:stretch>
        </p:blipFill>
        <p:spPr>
          <a:xfrm>
            <a:off x="8181162" y="3026844"/>
            <a:ext cx="3600000" cy="3600000"/>
          </a:xfrm>
          <a:prstGeom prst="rect">
            <a:avLst/>
          </a:prstGeom>
        </p:spPr>
      </p:pic>
    </p:spTree>
    <p:extLst>
      <p:ext uri="{BB962C8B-B14F-4D97-AF65-F5344CB8AC3E}">
        <p14:creationId xmlns:p14="http://schemas.microsoft.com/office/powerpoint/2010/main" val="758828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a:xfrm>
            <a:off x="810000" y="447187"/>
            <a:ext cx="10571998" cy="1467877"/>
          </a:xfrm>
        </p:spPr>
        <p:txBody>
          <a:bodyPr/>
          <a:lstStyle/>
          <a:p>
            <a:r>
              <a:rPr lang="en-US" altLang="ja-JP" sz="4800" dirty="0">
                <a:latin typeface="ＭＳ Ｐゴシック" panose="020B0600070205080204" pitchFamily="50" charset="-128"/>
                <a:ea typeface="ＭＳ Ｐゴシック" panose="020B0600070205080204" pitchFamily="50" charset="-128"/>
              </a:rPr>
              <a:t>Refrigerating mechanism </a:t>
            </a:r>
            <a:br>
              <a:rPr lang="en-US" altLang="ja-JP" sz="4800" dirty="0">
                <a:latin typeface="ＭＳ Ｐゴシック" panose="020B0600070205080204" pitchFamily="50" charset="-128"/>
                <a:ea typeface="ＭＳ Ｐゴシック" panose="020B0600070205080204" pitchFamily="50" charset="-128"/>
              </a:rPr>
            </a:br>
            <a:r>
              <a:rPr lang="en-US" altLang="ja-JP" sz="4800" dirty="0">
                <a:latin typeface="ＭＳ Ｐゴシック" panose="020B0600070205080204" pitchFamily="50" charset="-128"/>
                <a:ea typeface="ＭＳ Ｐゴシック" panose="020B0600070205080204" pitchFamily="50" charset="-128"/>
              </a:rPr>
              <a:t>(Refrigerating cycle)</a:t>
            </a:r>
            <a:r>
              <a:rPr kumimoji="1" lang="ja-JP" altLang="en-US" sz="4800" dirty="0">
                <a:latin typeface="ＭＳ Ｐゴシック" panose="020B0600070205080204" pitchFamily="50" charset="-128"/>
                <a:ea typeface="ＭＳ Ｐゴシック" panose="020B0600070205080204" pitchFamily="50" charset="-128"/>
              </a:rPr>
              <a:t> </a:t>
            </a: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1915065"/>
            <a:ext cx="5973286" cy="4942936"/>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refrigerant gas is compressed, gas temperature becomes high. </a:t>
            </a:r>
          </a:p>
          <a:p>
            <a:r>
              <a:rPr lang="en-US" altLang="ja-JP" sz="2400" dirty="0">
                <a:latin typeface="ＭＳ Ｐゴシック" panose="020B0600070205080204" pitchFamily="50" charset="-128"/>
                <a:ea typeface="ＭＳ Ｐゴシック" panose="020B0600070205080204" pitchFamily="50" charset="-128"/>
              </a:rPr>
              <a:t>Gas can be cooled by surrounding air. Then gas turns liquid. </a:t>
            </a:r>
          </a:p>
          <a:p>
            <a:r>
              <a:rPr lang="en-US" altLang="ja-JP" sz="2400" dirty="0">
                <a:latin typeface="ＭＳ Ｐゴシック" panose="020B0600070205080204" pitchFamily="50" charset="-128"/>
                <a:ea typeface="ＭＳ Ｐゴシック" panose="020B0600070205080204" pitchFamily="50" charset="-128"/>
              </a:rPr>
              <a:t>If liquid is expanded, liquid temperature becomes low. </a:t>
            </a:r>
          </a:p>
          <a:p>
            <a:r>
              <a:rPr lang="en-US" altLang="ja-JP" sz="2400" dirty="0">
                <a:latin typeface="ＭＳ Ｐゴシック" panose="020B0600070205080204" pitchFamily="50" charset="-128"/>
                <a:ea typeface="ＭＳ Ｐゴシック" panose="020B0600070205080204" pitchFamily="50" charset="-128"/>
              </a:rPr>
              <a:t>Liquid can cool room air. Then liquid turns gas.</a:t>
            </a:r>
          </a:p>
        </p:txBody>
      </p:sp>
      <p:pic>
        <p:nvPicPr>
          <p:cNvPr id="5" name="図 4">
            <a:extLst>
              <a:ext uri="{FF2B5EF4-FFF2-40B4-BE49-F238E27FC236}">
                <a16:creationId xmlns:a16="http://schemas.microsoft.com/office/drawing/2014/main" id="{A15B6BCE-4598-115D-2BE7-6B5552C3F809}"/>
              </a:ext>
            </a:extLst>
          </p:cNvPr>
          <p:cNvPicPr>
            <a:picLocks noChangeAspect="1"/>
          </p:cNvPicPr>
          <p:nvPr/>
        </p:nvPicPr>
        <p:blipFill>
          <a:blip r:embed="rId3"/>
          <a:srcRect/>
          <a:stretch/>
        </p:blipFill>
        <p:spPr>
          <a:xfrm>
            <a:off x="6791999" y="2619372"/>
            <a:ext cx="5399999" cy="3600000"/>
          </a:xfrm>
          <a:prstGeom prst="rect">
            <a:avLst/>
          </a:prstGeom>
        </p:spPr>
      </p:pic>
    </p:spTree>
    <p:extLst>
      <p:ext uri="{BB962C8B-B14F-4D97-AF65-F5344CB8AC3E}">
        <p14:creationId xmlns:p14="http://schemas.microsoft.com/office/powerpoint/2010/main" val="221882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a:xfrm>
            <a:off x="810000" y="189781"/>
            <a:ext cx="10571998" cy="1487345"/>
          </a:xfrm>
        </p:spPr>
        <p:txBody>
          <a:bodyPr/>
          <a:lstStyle/>
          <a:p>
            <a:r>
              <a:rPr kumimoji="1" lang="en-US" altLang="ja-JP" sz="4800" dirty="0">
                <a:latin typeface="ＭＳ Ｐゴシック" panose="020B0600070205080204" pitchFamily="50" charset="-128"/>
                <a:ea typeface="ＭＳ Ｐゴシック" panose="020B0600070205080204" pitchFamily="50" charset="-128"/>
              </a:rPr>
              <a:t>Air-conditioner</a:t>
            </a:r>
            <a:r>
              <a:rPr kumimoji="1" lang="ja-JP" altLang="en-US" sz="4800" dirty="0">
                <a:latin typeface="ＭＳ Ｐゴシック" panose="020B0600070205080204" pitchFamily="50" charset="-128"/>
                <a:ea typeface="ＭＳ Ｐゴシック" panose="020B0600070205080204" pitchFamily="50" charset="-128"/>
              </a:rPr>
              <a:t> </a:t>
            </a:r>
            <a:r>
              <a:rPr kumimoji="1" lang="en-US" altLang="ja-JP" sz="4800" dirty="0">
                <a:latin typeface="ＭＳ Ｐゴシック" panose="020B0600070205080204" pitchFamily="50" charset="-128"/>
                <a:ea typeface="ＭＳ Ｐゴシック" panose="020B0600070205080204" pitchFamily="50" charset="-128"/>
              </a:rPr>
              <a:t>(All-in-one type)</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592902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all-in-one type air-conditioner,  it includes all refrigerating cycle shown as right lower.</a:t>
            </a:r>
          </a:p>
          <a:p>
            <a:r>
              <a:rPr lang="en-US" altLang="ja-JP" sz="2400" dirty="0">
                <a:latin typeface="ＭＳ Ｐゴシック" panose="020B0600070205080204" pitchFamily="50" charset="-128"/>
                <a:ea typeface="ＭＳ Ｐゴシック" panose="020B0600070205080204" pitchFamily="50" charset="-128"/>
              </a:rPr>
              <a:t>Typical one is wall-through type air conditioner is shown as right upper.</a:t>
            </a:r>
          </a:p>
          <a:p>
            <a:r>
              <a:rPr lang="en-US" altLang="ja-JP" sz="2400" dirty="0">
                <a:latin typeface="ＭＳ Ｐゴシック" panose="020B0600070205080204" pitchFamily="50" charset="-128"/>
                <a:ea typeface="ＭＳ Ｐゴシック" panose="020B0600070205080204" pitchFamily="50" charset="-128"/>
              </a:rPr>
              <a:t>Freezer is similar to all-in-one air-conditioner.</a:t>
            </a:r>
          </a:p>
        </p:txBody>
      </p:sp>
      <p:pic>
        <p:nvPicPr>
          <p:cNvPr id="5" name="図 4">
            <a:extLst>
              <a:ext uri="{FF2B5EF4-FFF2-40B4-BE49-F238E27FC236}">
                <a16:creationId xmlns:a16="http://schemas.microsoft.com/office/drawing/2014/main" id="{714E402B-3486-5ECD-7041-F4306A59773F}"/>
              </a:ext>
            </a:extLst>
          </p:cNvPr>
          <p:cNvPicPr>
            <a:picLocks noChangeAspect="1"/>
          </p:cNvPicPr>
          <p:nvPr/>
        </p:nvPicPr>
        <p:blipFill>
          <a:blip r:embed="rId3"/>
          <a:srcRect/>
          <a:stretch/>
        </p:blipFill>
        <p:spPr>
          <a:xfrm>
            <a:off x="6747736" y="2712841"/>
            <a:ext cx="5399999" cy="3599998"/>
          </a:xfrm>
          <a:prstGeom prst="rect">
            <a:avLst/>
          </a:prstGeom>
        </p:spPr>
      </p:pic>
      <p:pic>
        <p:nvPicPr>
          <p:cNvPr id="7" name="図 6" descr="屋内, 器具, モニター, 電子レンジ が含まれている画像&#10;&#10;自動的に生成された説明">
            <a:extLst>
              <a:ext uri="{FF2B5EF4-FFF2-40B4-BE49-F238E27FC236}">
                <a16:creationId xmlns:a16="http://schemas.microsoft.com/office/drawing/2014/main" id="{CE64B8A7-5949-21DB-45E7-FA73B6C029F9}"/>
              </a:ext>
            </a:extLst>
          </p:cNvPr>
          <p:cNvPicPr>
            <a:picLocks noChangeAspect="1"/>
          </p:cNvPicPr>
          <p:nvPr/>
        </p:nvPicPr>
        <p:blipFill>
          <a:blip r:embed="rId4"/>
          <a:stretch>
            <a:fillRect/>
          </a:stretch>
        </p:blipFill>
        <p:spPr>
          <a:xfrm>
            <a:off x="9261482" y="370395"/>
            <a:ext cx="2880000" cy="2160000"/>
          </a:xfrm>
          <a:prstGeom prst="rect">
            <a:avLst/>
          </a:prstGeom>
        </p:spPr>
      </p:pic>
    </p:spTree>
    <p:extLst>
      <p:ext uri="{BB962C8B-B14F-4D97-AF65-F5344CB8AC3E}">
        <p14:creationId xmlns:p14="http://schemas.microsoft.com/office/powerpoint/2010/main" val="253544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Air-conditioner</a:t>
            </a:r>
            <a:r>
              <a:rPr kumimoji="1" lang="ja-JP" altLang="en-US" sz="4800" dirty="0">
                <a:latin typeface="ＭＳ Ｐゴシック" panose="020B0600070205080204" pitchFamily="50" charset="-128"/>
                <a:ea typeface="ＭＳ Ｐゴシック" panose="020B0600070205080204" pitchFamily="50" charset="-128"/>
              </a:rPr>
              <a:t> </a:t>
            </a:r>
            <a:r>
              <a:rPr kumimoji="1" lang="en-US" altLang="ja-JP" sz="4800" dirty="0">
                <a:latin typeface="ＭＳ Ｐゴシック" panose="020B0600070205080204" pitchFamily="50" charset="-128"/>
                <a:ea typeface="ＭＳ Ｐゴシック" panose="020B0600070205080204" pitchFamily="50" charset="-128"/>
              </a:rPr>
              <a:t>(Separate type)</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592902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separate type air-conditioner,  indoor unit includes ‘heat exchanger with room air’ in refrigerating cycle and outdoor unit includes others shown as right.</a:t>
            </a:r>
          </a:p>
          <a:p>
            <a:r>
              <a:rPr lang="en-US" altLang="ja-JP" sz="2400" dirty="0">
                <a:latin typeface="ＭＳ Ｐゴシック" panose="020B0600070205080204" pitchFamily="50" charset="-128"/>
                <a:ea typeface="ＭＳ Ｐゴシック" panose="020B0600070205080204" pitchFamily="50" charset="-128"/>
              </a:rPr>
              <a:t>It needs refrigerant piping between indoor unit and outdoor unit.</a:t>
            </a:r>
          </a:p>
        </p:txBody>
      </p:sp>
      <p:pic>
        <p:nvPicPr>
          <p:cNvPr id="5" name="図 4">
            <a:extLst>
              <a:ext uri="{FF2B5EF4-FFF2-40B4-BE49-F238E27FC236}">
                <a16:creationId xmlns:a16="http://schemas.microsoft.com/office/drawing/2014/main" id="{ECECB23D-384F-5218-0B89-1473EC9F82E5}"/>
              </a:ext>
            </a:extLst>
          </p:cNvPr>
          <p:cNvPicPr>
            <a:picLocks noChangeAspect="1"/>
          </p:cNvPicPr>
          <p:nvPr/>
        </p:nvPicPr>
        <p:blipFill>
          <a:blip r:embed="rId3"/>
          <a:srcRect/>
          <a:stretch/>
        </p:blipFill>
        <p:spPr>
          <a:xfrm>
            <a:off x="6747736" y="2559946"/>
            <a:ext cx="5399999" cy="3599998"/>
          </a:xfrm>
          <a:prstGeom prst="rect">
            <a:avLst/>
          </a:prstGeom>
        </p:spPr>
      </p:pic>
    </p:spTree>
    <p:extLst>
      <p:ext uri="{BB962C8B-B14F-4D97-AF65-F5344CB8AC3E}">
        <p14:creationId xmlns:p14="http://schemas.microsoft.com/office/powerpoint/2010/main" val="246267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Chiller (Air-cooled type)</a:t>
            </a:r>
            <a:r>
              <a:rPr kumimoji="1" lang="ja-JP" altLang="en-US" sz="4800" dirty="0">
                <a:latin typeface="ＭＳ Ｐゴシック" panose="020B0600070205080204" pitchFamily="50" charset="-128"/>
                <a:ea typeface="ＭＳ Ｐゴシック" panose="020B0600070205080204" pitchFamily="50" charset="-128"/>
              </a:rPr>
              <a:t> </a:t>
            </a: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592902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air-cooled type chiller,  it includes all refrigerating cycle shown as right.</a:t>
            </a:r>
          </a:p>
          <a:p>
            <a:r>
              <a:rPr lang="en-US" altLang="ja-JP" sz="2400" dirty="0">
                <a:latin typeface="ＭＳ Ｐゴシック" panose="020B0600070205080204" pitchFamily="50" charset="-128"/>
                <a:ea typeface="ＭＳ Ｐゴシック" panose="020B0600070205080204" pitchFamily="50" charset="-128"/>
              </a:rPr>
              <a:t>Chiller cools not room air but chilled water. So, it needs chilled water piping.</a:t>
            </a:r>
          </a:p>
          <a:p>
            <a:r>
              <a:rPr lang="en-US" altLang="ja-JP" sz="2400" dirty="0">
                <a:latin typeface="ＭＳ Ｐゴシック" panose="020B0600070205080204" pitchFamily="50" charset="-128"/>
                <a:ea typeface="ＭＳ Ｐゴシック" panose="020B0600070205080204" pitchFamily="50" charset="-128"/>
              </a:rPr>
              <a:t>Chilled water is used for AHU (Air handling unit) or FCU (Fan coil unit). </a:t>
            </a:r>
          </a:p>
        </p:txBody>
      </p:sp>
      <p:pic>
        <p:nvPicPr>
          <p:cNvPr id="5" name="図 4">
            <a:extLst>
              <a:ext uri="{FF2B5EF4-FFF2-40B4-BE49-F238E27FC236}">
                <a16:creationId xmlns:a16="http://schemas.microsoft.com/office/drawing/2014/main" id="{80FF1E0B-37A2-801E-C43C-BACAECC66EDA}"/>
              </a:ext>
            </a:extLst>
          </p:cNvPr>
          <p:cNvPicPr>
            <a:picLocks noChangeAspect="1"/>
          </p:cNvPicPr>
          <p:nvPr/>
        </p:nvPicPr>
        <p:blipFill>
          <a:blip r:embed="rId3"/>
          <a:srcRect/>
          <a:stretch/>
        </p:blipFill>
        <p:spPr>
          <a:xfrm>
            <a:off x="6747736" y="2583581"/>
            <a:ext cx="5400001" cy="3600000"/>
          </a:xfrm>
          <a:prstGeom prst="rect">
            <a:avLst/>
          </a:prstGeom>
        </p:spPr>
      </p:pic>
    </p:spTree>
    <p:extLst>
      <p:ext uri="{BB962C8B-B14F-4D97-AF65-F5344CB8AC3E}">
        <p14:creationId xmlns:p14="http://schemas.microsoft.com/office/powerpoint/2010/main" val="384931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E0DAC-5B8D-4007-9CEB-EEA5AC8EF32F}"/>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Chiller (Water-cooled type)</a:t>
            </a:r>
            <a:r>
              <a:rPr kumimoji="1" lang="ja-JP" altLang="en-US" sz="4800" dirty="0">
                <a:latin typeface="ＭＳ Ｐゴシック" panose="020B0600070205080204" pitchFamily="50" charset="-128"/>
                <a:ea typeface="ＭＳ Ｐゴシック" panose="020B0600070205080204" pitchFamily="50" charset="-128"/>
              </a:rPr>
              <a:t> </a:t>
            </a:r>
          </a:p>
        </p:txBody>
      </p:sp>
      <p:sp>
        <p:nvSpPr>
          <p:cNvPr id="3" name="コンテンツ プレースホルダー 2">
            <a:extLst>
              <a:ext uri="{FF2B5EF4-FFF2-40B4-BE49-F238E27FC236}">
                <a16:creationId xmlns:a16="http://schemas.microsoft.com/office/drawing/2014/main" id="{90A3BF6D-E46E-40CF-AF90-DFB1CC2D6036}"/>
              </a:ext>
            </a:extLst>
          </p:cNvPr>
          <p:cNvSpPr>
            <a:spLocks noGrp="1"/>
          </p:cNvSpPr>
          <p:nvPr>
            <p:ph idx="1"/>
          </p:nvPr>
        </p:nvSpPr>
        <p:spPr>
          <a:xfrm>
            <a:off x="818712" y="2222287"/>
            <a:ext cx="592902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water-cooled type chiller,  it includes all refrigerating cycle same to air-cooled type shown as right.</a:t>
            </a:r>
          </a:p>
          <a:p>
            <a:r>
              <a:rPr lang="en-US" altLang="ja-JP" sz="2400" dirty="0">
                <a:latin typeface="ＭＳ Ｐゴシック" panose="020B0600070205080204" pitchFamily="50" charset="-128"/>
                <a:ea typeface="ＭＳ Ｐゴシック" panose="020B0600070205080204" pitchFamily="50" charset="-128"/>
              </a:rPr>
              <a:t>Chiller is cooled by not surrounding air but cooling water. So, it needs cooling tower, cooling water pump and cooling water piping.</a:t>
            </a:r>
          </a:p>
        </p:txBody>
      </p:sp>
      <p:pic>
        <p:nvPicPr>
          <p:cNvPr id="5" name="図 4">
            <a:extLst>
              <a:ext uri="{FF2B5EF4-FFF2-40B4-BE49-F238E27FC236}">
                <a16:creationId xmlns:a16="http://schemas.microsoft.com/office/drawing/2014/main" id="{DED7EBE6-9D74-5AFA-6907-186141C427E3}"/>
              </a:ext>
            </a:extLst>
          </p:cNvPr>
          <p:cNvPicPr>
            <a:picLocks noChangeAspect="1"/>
          </p:cNvPicPr>
          <p:nvPr/>
        </p:nvPicPr>
        <p:blipFill>
          <a:blip r:embed="rId3"/>
          <a:srcRect/>
          <a:stretch/>
        </p:blipFill>
        <p:spPr>
          <a:xfrm>
            <a:off x="6747736" y="2586523"/>
            <a:ext cx="5400001" cy="3600000"/>
          </a:xfrm>
          <a:prstGeom prst="rect">
            <a:avLst/>
          </a:prstGeom>
        </p:spPr>
      </p:pic>
    </p:spTree>
    <p:extLst>
      <p:ext uri="{BB962C8B-B14F-4D97-AF65-F5344CB8AC3E}">
        <p14:creationId xmlns:p14="http://schemas.microsoft.com/office/powerpoint/2010/main" val="2219659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7119</TotalTime>
  <Words>1337</Words>
  <Application>Microsoft Office PowerPoint</Application>
  <PresentationFormat>ワイド画面</PresentationFormat>
  <Paragraphs>94</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游ゴシック</vt:lpstr>
      <vt:lpstr>Century Gothic</vt:lpstr>
      <vt:lpstr>Wingdings 2</vt:lpstr>
      <vt:lpstr>クォータブル</vt:lpstr>
      <vt:lpstr>Refrigerator  (Refrigerating machine) </vt:lpstr>
      <vt:lpstr>Refrigerating </vt:lpstr>
      <vt:lpstr>Refrigerator</vt:lpstr>
      <vt:lpstr>Mechanical type </vt:lpstr>
      <vt:lpstr>Refrigerating mechanism  (Refrigerating cycle) </vt:lpstr>
      <vt:lpstr>Air-conditioner (All-in-one type)</vt:lpstr>
      <vt:lpstr>Air-conditioner (Separate type)</vt:lpstr>
      <vt:lpstr>Chiller (Air-cooled type) </vt:lpstr>
      <vt:lpstr>Chiller (Water-cooled type) </vt:lpstr>
      <vt:lpstr>High pressure cut</vt:lpstr>
      <vt:lpstr>Low pressure cut</vt:lpstr>
      <vt:lpstr>Control circuit</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三木 秀樹</dc:creator>
  <cp:lastModifiedBy>HIDEKI MIKI</cp:lastModifiedBy>
  <cp:revision>136</cp:revision>
  <dcterms:created xsi:type="dcterms:W3CDTF">2019-06-29T04:02:15Z</dcterms:created>
  <dcterms:modified xsi:type="dcterms:W3CDTF">2024-02-03T00:42:59Z</dcterms:modified>
</cp:coreProperties>
</file>