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9" r:id="rId4"/>
    <p:sldId id="278" r:id="rId5"/>
    <p:sldId id="280" r:id="rId6"/>
    <p:sldId id="271" r:id="rId7"/>
    <p:sldId id="276" r:id="rId8"/>
    <p:sldId id="277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20" autoAdjust="0"/>
  </p:normalViewPr>
  <p:slideViewPr>
    <p:cSldViewPr snapToGrid="0">
      <p:cViewPr varScale="1">
        <p:scale>
          <a:sx n="56" d="100"/>
          <a:sy n="56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B1E0D-632A-4A50-B60D-0DB40BC51F0A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B25BF-52E0-4902-9A73-AE278CDD8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2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UV</a:t>
            </a:r>
            <a:r>
              <a:rPr kumimoji="1" lang="ja-JP" altLang="en-US" dirty="0"/>
              <a:t>ランプ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4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ランプから放射される紫外線は、</a:t>
            </a:r>
            <a:r>
              <a:rPr kumimoji="1" lang="en-US" altLang="ja-JP" dirty="0"/>
              <a:t>UV-C</a:t>
            </a:r>
            <a:r>
              <a:rPr kumimoji="1" lang="ja-JP" altLang="en-US" dirty="0"/>
              <a:t>領域、約</a:t>
            </a:r>
            <a:r>
              <a:rPr kumimoji="1" lang="en-US" altLang="ja-JP" dirty="0"/>
              <a:t>254nm</a:t>
            </a:r>
            <a:r>
              <a:rPr kumimoji="1" lang="ja-JP" altLang="en-US" dirty="0"/>
              <a:t>の波長を持つ。この波長は、微生物だけでなく、生体も傷付ける。</a:t>
            </a:r>
          </a:p>
          <a:p>
            <a:r>
              <a:rPr kumimoji="1" lang="ja-JP" altLang="en-US" dirty="0"/>
              <a:t>・ そのため、実験室ユーザーは、直接に、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ランプを見てはいけない。また、実験室ユーザーは、直接に、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ランプに彼</a:t>
            </a:r>
            <a:r>
              <a:rPr kumimoji="1" lang="en-US" altLang="ja-JP" dirty="0"/>
              <a:t>/</a:t>
            </a:r>
            <a:r>
              <a:rPr kumimoji="1" lang="ja-JP" altLang="en-US" dirty="0"/>
              <a:t>彼女の皮膚をさらしてはいけない。</a:t>
            </a:r>
            <a:endParaRPr kumimoji="1" lang="en-US" altLang="ja-JP" dirty="0"/>
          </a:p>
          <a:p>
            <a:r>
              <a:rPr kumimoji="1" lang="ja-JP" altLang="en-US" dirty="0"/>
              <a:t>・ また、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ランプは、それほど明るくない。特に、照明器具を使っている時には。</a:t>
            </a:r>
            <a:endParaRPr kumimoji="1" lang="en-US" altLang="ja-JP" dirty="0"/>
          </a:p>
          <a:p>
            <a:r>
              <a:rPr kumimoji="1" lang="ja-JP" altLang="en-US" dirty="0"/>
              <a:t>・ そのため、実験室ユーザーは、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ランプを持つ部屋に入る時には、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ランプが消灯されていることを確認しなければならない。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7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ランプから放射される紫外線は、微生物だけでなく、プラスチックも傷付ける。一般に、プラスチックを傷つける波長は約</a:t>
            </a:r>
            <a:r>
              <a:rPr kumimoji="1" lang="en-US" altLang="ja-JP" dirty="0"/>
              <a:t>300nm</a:t>
            </a:r>
            <a:r>
              <a:rPr kumimoji="1" lang="ja-JP" altLang="en-US"/>
              <a:t>である</a:t>
            </a:r>
            <a:r>
              <a:rPr kumimoji="1" lang="ja-JP" altLang="en-US" dirty="0"/>
              <a:t>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実験室は、多くのプラスチックを持つ。火災報知器、照明器具、コンセント、ビニールシート、その他のような。</a:t>
            </a:r>
          </a:p>
          <a:p>
            <a:r>
              <a:rPr kumimoji="1" lang="ja-JP" altLang="en-US" dirty="0"/>
              <a:t>・ また、紫外線は、金属とガラスを除く、全ての材料を白くする。・ そのため、材料の受注は、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ランプを設置すると、短くなる。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4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注意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ランプから放射される紫外線は、通常のガラスにほぼ吸収される。</a:t>
            </a:r>
            <a:endParaRPr kumimoji="1" lang="en-US" altLang="ja-JP" dirty="0"/>
          </a:p>
          <a:p>
            <a:r>
              <a:rPr kumimoji="1" lang="ja-JP" altLang="en-US" dirty="0"/>
              <a:t>・ そのため、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ランプは、通常のガラスではなく、特殊なガラス</a:t>
            </a:r>
            <a:r>
              <a:rPr kumimoji="1" lang="en-US" altLang="ja-JP" dirty="0"/>
              <a:t>(UV</a:t>
            </a:r>
            <a:r>
              <a:rPr kumimoji="1" lang="ja-JP" altLang="en-US" dirty="0"/>
              <a:t>線透過ガラス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を使用している。</a:t>
            </a:r>
          </a:p>
          <a:p>
            <a:r>
              <a:rPr kumimoji="1" lang="ja-JP" altLang="en-US" dirty="0"/>
              <a:t>・ そのため、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</a:t>
            </a:r>
            <a:r>
              <a:rPr kumimoji="1" lang="en-US" altLang="ja-JP" dirty="0"/>
              <a:t>BSC</a:t>
            </a:r>
            <a:r>
              <a:rPr kumimoji="1" lang="ja-JP" altLang="en-US" dirty="0"/>
              <a:t>やパスボックス内に設置され、また、実験室ユーザーは、窓を通して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ランプを見る場合、実験室ユーザーは、そのダメージに注意する必要がない。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24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太陽からの紫外線</a:t>
            </a:r>
          </a:p>
          <a:p>
            <a:r>
              <a:rPr kumimoji="1" lang="ja-JP" altLang="en-US" dirty="0"/>
              <a:t>・ 地上に届く太陽放射のスペクトルは、右に示される。</a:t>
            </a:r>
            <a:endParaRPr kumimoji="1" lang="en-US" altLang="ja-JP" dirty="0"/>
          </a:p>
          <a:p>
            <a:r>
              <a:rPr kumimoji="1" lang="ja-JP" altLang="en-US" dirty="0"/>
              <a:t>・ スペクトルは、最小の波長が</a:t>
            </a:r>
            <a:r>
              <a:rPr kumimoji="1" lang="en-US" altLang="ja-JP" dirty="0"/>
              <a:t>290nm</a:t>
            </a:r>
            <a:r>
              <a:rPr kumimoji="1" lang="ja-JP" altLang="en-US" dirty="0"/>
              <a:t>であることを示している。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そのため、地上に届く太陽放射は、</a:t>
            </a:r>
            <a:r>
              <a:rPr kumimoji="1" lang="en-US" altLang="ja-JP" dirty="0"/>
              <a:t>UV-A</a:t>
            </a:r>
            <a:r>
              <a:rPr kumimoji="1" lang="ja-JP" altLang="en-US" dirty="0"/>
              <a:t>と</a:t>
            </a:r>
            <a:r>
              <a:rPr kumimoji="1" lang="en-US" altLang="ja-JP" dirty="0"/>
              <a:t>UV-B</a:t>
            </a:r>
            <a:r>
              <a:rPr kumimoji="1" lang="ja-JP" altLang="en-US" dirty="0"/>
              <a:t>を含むが、</a:t>
            </a:r>
            <a:r>
              <a:rPr kumimoji="1" lang="en-US" altLang="ja-JP" dirty="0"/>
              <a:t>UV-C</a:t>
            </a:r>
            <a:r>
              <a:rPr kumimoji="1" lang="ja-JP" altLang="en-US"/>
              <a:t>は含まない。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6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室内における、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ランプの式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N: UV</a:t>
            </a:r>
            <a:r>
              <a:rPr kumimoji="1" lang="ja-JP" altLang="en-US" dirty="0"/>
              <a:t>ランプの数、</a:t>
            </a:r>
            <a:r>
              <a:rPr kumimoji="1" lang="en-US" altLang="ja-JP" dirty="0"/>
              <a:t>V: </a:t>
            </a:r>
            <a:r>
              <a:rPr kumimoji="1" lang="ja-JP" altLang="en-US" dirty="0"/>
              <a:t>室の容積、</a:t>
            </a:r>
            <a:r>
              <a:rPr kumimoji="1" lang="en-US" altLang="ja-JP" dirty="0"/>
              <a:t>H: UV</a:t>
            </a:r>
            <a:r>
              <a:rPr kumimoji="1" lang="ja-JP" altLang="en-US" dirty="0"/>
              <a:t>ランプと天井の間の高さ </a:t>
            </a:r>
            <a:r>
              <a:rPr kumimoji="1" lang="en-US" altLang="ja-JP" dirty="0"/>
              <a:t>(</a:t>
            </a:r>
            <a:r>
              <a:rPr kumimoji="1" lang="ja-JP" altLang="en-US" dirty="0"/>
              <a:t>垂直距離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</a:t>
            </a:r>
            <a:r>
              <a:rPr kumimoji="1" lang="en-US" altLang="ja-JP" dirty="0"/>
              <a:t>F: UV</a:t>
            </a:r>
            <a:r>
              <a:rPr kumimoji="1" lang="ja-JP" altLang="en-US" dirty="0"/>
              <a:t>ランプの条件による係数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81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室内における、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ランプの式の例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N: UV</a:t>
            </a:r>
            <a:r>
              <a:rPr kumimoji="1" lang="ja-JP" altLang="en-US" dirty="0"/>
              <a:t>ランプの数、</a:t>
            </a:r>
            <a:r>
              <a:rPr kumimoji="1" lang="en-US" altLang="ja-JP" dirty="0"/>
              <a:t>V: </a:t>
            </a:r>
            <a:r>
              <a:rPr kumimoji="1" lang="ja-JP" altLang="en-US" dirty="0"/>
              <a:t>室の容積、</a:t>
            </a:r>
            <a:r>
              <a:rPr kumimoji="1" lang="en-US" altLang="ja-JP" dirty="0"/>
              <a:t>H: UV</a:t>
            </a:r>
            <a:r>
              <a:rPr kumimoji="1" lang="ja-JP" altLang="en-US" dirty="0"/>
              <a:t>ランプと天井の間の高さ </a:t>
            </a:r>
            <a:r>
              <a:rPr kumimoji="1" lang="en-US" altLang="ja-JP" dirty="0"/>
              <a:t>(</a:t>
            </a:r>
            <a:r>
              <a:rPr kumimoji="1" lang="ja-JP" altLang="en-US" dirty="0"/>
              <a:t>垂直距離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</a:t>
            </a:r>
            <a:r>
              <a:rPr kumimoji="1" lang="en-US" altLang="ja-JP" dirty="0"/>
              <a:t>F: UV</a:t>
            </a:r>
            <a:r>
              <a:rPr kumimoji="1" lang="ja-JP" altLang="en-US" dirty="0"/>
              <a:t>ランプの条件による係数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18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維持管理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蛍光灯型の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ランプは、壊れるまでに、約</a:t>
            </a:r>
            <a:r>
              <a:rPr kumimoji="1" lang="en-US" altLang="ja-JP" dirty="0"/>
              <a:t>8000</a:t>
            </a:r>
            <a:r>
              <a:rPr kumimoji="1" lang="ja-JP" altLang="en-US" dirty="0"/>
              <a:t>時間の寿命を持つ。・ また、</a:t>
            </a:r>
            <a:r>
              <a:rPr kumimoji="1" lang="en-US" altLang="ja-JP" dirty="0"/>
              <a:t>LED</a:t>
            </a:r>
            <a:r>
              <a:rPr kumimoji="1" lang="ja-JP" altLang="en-US" dirty="0"/>
              <a:t>型の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ランプは、壊れるまでに、約</a:t>
            </a:r>
            <a:r>
              <a:rPr kumimoji="1" lang="en-US" altLang="ja-JP" dirty="0"/>
              <a:t>40000</a:t>
            </a:r>
            <a:r>
              <a:rPr kumimoji="1" lang="ja-JP" altLang="en-US" dirty="0"/>
              <a:t>時間の寿命を持つ。</a:t>
            </a:r>
          </a:p>
          <a:p>
            <a:r>
              <a:rPr kumimoji="1" lang="ja-JP" altLang="en-US" dirty="0"/>
              <a:t>・ しかし、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強度は初期強度の</a:t>
            </a:r>
            <a:r>
              <a:rPr kumimoji="1" lang="en-US" altLang="ja-JP" dirty="0"/>
              <a:t>80%</a:t>
            </a:r>
            <a:r>
              <a:rPr kumimoji="1" lang="ja-JP" altLang="en-US" dirty="0"/>
              <a:t>になると、交換されなければならない。</a:t>
            </a:r>
            <a:endParaRPr kumimoji="1" lang="en-US" altLang="ja-JP" dirty="0"/>
          </a:p>
          <a:p>
            <a:r>
              <a:rPr kumimoji="1" lang="ja-JP" altLang="en-US" dirty="0"/>
              <a:t>・ そのため、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ランプは、定期的に、</a:t>
            </a:r>
            <a:r>
              <a:rPr kumimoji="1" lang="en-US" altLang="ja-JP" dirty="0"/>
              <a:t>UV</a:t>
            </a:r>
            <a:r>
              <a:rPr kumimoji="1" lang="ja-JP" altLang="en-US" dirty="0"/>
              <a:t>強度計により、確認されなければならない。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385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3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49147"/>
            <a:ext cx="11382000" cy="2971051"/>
          </a:xfrm>
        </p:spPr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lamp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24/11/2021, 26/11/2021, 6/12/2021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Attention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9067437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(Ultra-violet) ray radiated from UV lamp has wavelength of 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UV-C area,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around 2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 nm.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This ray damages not only microbes but also living body.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lab user must not look directly UV lamp. Also, lab user must not expose directly his/ her skins to UV lamp.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UV lamp is not so bright, especially under using lighting fixture.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lab user must confirm that UV lamp is turned off when he/ she enters to room having UV lamp.    </a:t>
            </a: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65143660-C4DC-410D-BE98-EC332DD8A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149" y="3429000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7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Attention, 2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ray radiated from UV lamp damages not only microbes but also plastics.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Generally, wavelength damaging plastic is around 300nm.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 has many plastics such as fire alarm, lighting fixture, electric outlet, vinyl sheet, and others.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UV lay whitens all materials without metal and glass.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materials life will be shortened by installing UV lamp.</a:t>
            </a:r>
          </a:p>
        </p:txBody>
      </p:sp>
    </p:spTree>
    <p:extLst>
      <p:ext uri="{BB962C8B-B14F-4D97-AF65-F5344CB8AC3E}">
        <p14:creationId xmlns:p14="http://schemas.microsoft.com/office/powerpoint/2010/main" val="69554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Attention, 3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ray radiated from UV lamp is absorbed almost perfectly by normal glass.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UV lamp uses not normal glass but special glass (UV ray penetrable glass).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in case UV lamp is installed in BSC or Pass box, and lab user looks UV lamp through window, lab user need not pay attention its damage.</a:t>
            </a:r>
          </a:p>
        </p:txBody>
      </p:sp>
    </p:spTree>
    <p:extLst>
      <p:ext uri="{BB962C8B-B14F-4D97-AF65-F5344CB8AC3E}">
        <p14:creationId xmlns:p14="http://schemas.microsoft.com/office/powerpoint/2010/main" val="90094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from Sun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771869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Spectrum of solar radiation </a:t>
            </a:r>
            <a:r>
              <a:rPr lang="en-US" altLang="ja-JP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reaching ground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is shown as right.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Spectrum shows minimum wave length is 290nm.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solar radiation reaching ground includes UV-A and UV-B but not UV-C.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0A02F61-697C-4FD0-8EAD-F079C620E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581" y="2548323"/>
            <a:ext cx="5400000" cy="370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3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UV lamp formula in room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6651763" cy="40769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＝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0.05V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HF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N: Number of UV lamp [pcs]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V: Volume of room [m3]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H: Height between UV lamp and Ceiling [m]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F: Coefficient by UV lamp condition [-]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B872789-1A1E-4DF2-9CE6-2EDD9853F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5615"/>
              </p:ext>
            </p:extLst>
          </p:nvPr>
        </p:nvGraphicFramePr>
        <p:xfrm>
          <a:off x="7678057" y="2715773"/>
          <a:ext cx="4151086" cy="295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370">
                  <a:extLst>
                    <a:ext uri="{9D8B030D-6E8A-4147-A177-3AD203B41FA5}">
                      <a16:colId xmlns:a16="http://schemas.microsoft.com/office/drawing/2014/main" val="1110476563"/>
                    </a:ext>
                  </a:extLst>
                </a:gridCol>
                <a:gridCol w="885716">
                  <a:extLst>
                    <a:ext uri="{9D8B030D-6E8A-4147-A177-3AD203B41FA5}">
                      <a16:colId xmlns:a16="http://schemas.microsoft.com/office/drawing/2014/main" val="2028780384"/>
                    </a:ext>
                  </a:extLst>
                </a:gridCol>
              </a:tblGrid>
              <a:tr h="544757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UV lamp condition 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964645"/>
                  </a:ext>
                </a:extLst>
              </a:tr>
              <a:tr h="466081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30w hanging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374076"/>
                  </a:ext>
                </a:extLst>
              </a:tr>
              <a:tr h="46582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30w trough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09328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15w 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hanging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195213"/>
                  </a:ext>
                </a:extLst>
              </a:tr>
              <a:tr h="505335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15w 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trough 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58891"/>
                  </a:ext>
                </a:extLst>
              </a:tr>
              <a:tr h="476955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10w trough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0.29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072265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0306042F-B2C5-4663-8F21-28A4E8C00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132" y="932413"/>
            <a:ext cx="2160000" cy="161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5F55B6F-5B33-4C54-9BBF-BAA500A43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788" y="932413"/>
            <a:ext cx="2160000" cy="161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99953D-4256-4B09-A14C-8A9BDC7AF912}"/>
              </a:ext>
            </a:extLst>
          </p:cNvPr>
          <p:cNvSpPr txBox="1"/>
          <p:nvPr/>
        </p:nvSpPr>
        <p:spPr>
          <a:xfrm>
            <a:off x="10172871" y="532303"/>
            <a:ext cx="1656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Trough type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679FC-2A17-4F0E-8E2E-F1AFFAA6BE13}"/>
              </a:ext>
            </a:extLst>
          </p:cNvPr>
          <p:cNvSpPr txBox="1"/>
          <p:nvPr/>
        </p:nvSpPr>
        <p:spPr>
          <a:xfrm>
            <a:off x="7789652" y="532303"/>
            <a:ext cx="1656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Hanging type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27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Example by UV lamp formula in room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6651763" cy="40769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＝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0.05V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HF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N: Number of UV lamp </a:t>
            </a:r>
            <a:r>
              <a:rPr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2.7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≒</a:t>
            </a:r>
            <a:r>
              <a:rPr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[pcs]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V: Volume of room </a:t>
            </a:r>
            <a:r>
              <a:rPr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[m3]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H: Height between UV lamp and Ceiling </a:t>
            </a:r>
            <a:r>
              <a:rPr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[m]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F: Coefficient by UV lamp condition </a:t>
            </a:r>
            <a:r>
              <a:rPr lang="en-US" altLang="ja-JP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1.5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[-]</a:t>
            </a:r>
          </a:p>
        </p:txBody>
      </p:sp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8B3DCDAA-4B9C-4286-9311-0A565E688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53201"/>
              </p:ext>
            </p:extLst>
          </p:nvPr>
        </p:nvGraphicFramePr>
        <p:xfrm>
          <a:off x="7678057" y="2715773"/>
          <a:ext cx="4151086" cy="295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370">
                  <a:extLst>
                    <a:ext uri="{9D8B030D-6E8A-4147-A177-3AD203B41FA5}">
                      <a16:colId xmlns:a16="http://schemas.microsoft.com/office/drawing/2014/main" val="1110476563"/>
                    </a:ext>
                  </a:extLst>
                </a:gridCol>
                <a:gridCol w="885716">
                  <a:extLst>
                    <a:ext uri="{9D8B030D-6E8A-4147-A177-3AD203B41FA5}">
                      <a16:colId xmlns:a16="http://schemas.microsoft.com/office/drawing/2014/main" val="2028780384"/>
                    </a:ext>
                  </a:extLst>
                </a:gridCol>
              </a:tblGrid>
              <a:tr h="544757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UV lamp condition 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964645"/>
                  </a:ext>
                </a:extLst>
              </a:tr>
              <a:tr h="466081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30w hanging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374076"/>
                  </a:ext>
                </a:extLst>
              </a:tr>
              <a:tr h="46582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30w trough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09328"/>
                  </a:ext>
                </a:extLst>
              </a:tr>
              <a:tr h="500332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15w 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hanging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195213"/>
                  </a:ext>
                </a:extLst>
              </a:tr>
              <a:tr h="505335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15w 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trough 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0.72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58891"/>
                  </a:ext>
                </a:extLst>
              </a:tr>
              <a:tr h="476955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10w trough type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0.29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07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4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Maintenance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Fluorescence lamp type UV lamp has around 8000hrs lifetime until broken.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LED type UV lamp has around 40000hrs lifetime until broken.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UV lamp must be replaced when UV intensity reduced 80% from initial intensity.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UV lamp must be checked by UV intensity meter periodically.</a:t>
            </a:r>
          </a:p>
        </p:txBody>
      </p:sp>
    </p:spTree>
    <p:extLst>
      <p:ext uri="{BB962C8B-B14F-4D97-AF65-F5344CB8AC3E}">
        <p14:creationId xmlns:p14="http://schemas.microsoft.com/office/powerpoint/2010/main" val="232663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4611</TotalTime>
  <Words>1130</Words>
  <Application>Microsoft Office PowerPoint</Application>
  <PresentationFormat>ワイド画面</PresentationFormat>
  <Paragraphs>109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Century Gothic</vt:lpstr>
      <vt:lpstr>Wingdings 2</vt:lpstr>
      <vt:lpstr>クォータブル</vt:lpstr>
      <vt:lpstr>UV lamp</vt:lpstr>
      <vt:lpstr>Attention</vt:lpstr>
      <vt:lpstr>Attention, 2</vt:lpstr>
      <vt:lpstr>Attention, 3</vt:lpstr>
      <vt:lpstr>UV from Sun</vt:lpstr>
      <vt:lpstr>UV lamp formula in room</vt:lpstr>
      <vt:lpstr>Example by UV lamp formula in room</vt:lpstr>
      <vt:lpstr>Maintenance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HIDEKI MIKI</cp:lastModifiedBy>
  <cp:revision>107</cp:revision>
  <dcterms:created xsi:type="dcterms:W3CDTF">2019-06-29T04:02:15Z</dcterms:created>
  <dcterms:modified xsi:type="dcterms:W3CDTF">2023-12-26T01:25:22Z</dcterms:modified>
</cp:coreProperties>
</file>